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3"/>
  </p:notesMasterIdLst>
  <p:sldIdLst>
    <p:sldId id="256" r:id="rId2"/>
    <p:sldId id="29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344" r:id="rId15"/>
    <p:sldId id="268" r:id="rId16"/>
    <p:sldId id="269" r:id="rId17"/>
    <p:sldId id="270" r:id="rId18"/>
    <p:sldId id="271" r:id="rId19"/>
    <p:sldId id="272" r:id="rId20"/>
    <p:sldId id="338" r:id="rId21"/>
    <p:sldId id="290" r:id="rId22"/>
    <p:sldId id="293" r:id="rId23"/>
    <p:sldId id="304" r:id="rId24"/>
    <p:sldId id="336" r:id="rId25"/>
    <p:sldId id="305" r:id="rId26"/>
    <p:sldId id="306" r:id="rId27"/>
    <p:sldId id="307" r:id="rId28"/>
    <p:sldId id="299" r:id="rId29"/>
    <p:sldId id="308" r:id="rId30"/>
    <p:sldId id="309" r:id="rId31"/>
    <p:sldId id="310" r:id="rId32"/>
    <p:sldId id="311" r:id="rId33"/>
    <p:sldId id="312" r:id="rId34"/>
    <p:sldId id="294" r:id="rId35"/>
    <p:sldId id="313" r:id="rId36"/>
    <p:sldId id="314" r:id="rId37"/>
    <p:sldId id="297" r:id="rId38"/>
    <p:sldId id="298" r:id="rId39"/>
    <p:sldId id="316" r:id="rId40"/>
    <p:sldId id="317" r:id="rId41"/>
    <p:sldId id="300" r:id="rId42"/>
    <p:sldId id="334" r:id="rId43"/>
    <p:sldId id="318" r:id="rId44"/>
    <p:sldId id="319" r:id="rId45"/>
    <p:sldId id="320" r:id="rId46"/>
    <p:sldId id="321" r:id="rId47"/>
    <p:sldId id="322" r:id="rId48"/>
    <p:sldId id="345" r:id="rId49"/>
    <p:sldId id="323" r:id="rId50"/>
    <p:sldId id="324" r:id="rId51"/>
    <p:sldId id="325" r:id="rId52"/>
    <p:sldId id="326" r:id="rId53"/>
    <p:sldId id="327" r:id="rId54"/>
    <p:sldId id="328" r:id="rId55"/>
    <p:sldId id="329" r:id="rId56"/>
    <p:sldId id="330" r:id="rId57"/>
    <p:sldId id="331" r:id="rId58"/>
    <p:sldId id="341" r:id="rId59"/>
    <p:sldId id="332" r:id="rId60"/>
    <p:sldId id="333" r:id="rId61"/>
    <p:sldId id="346" r:id="rId62"/>
    <p:sldId id="278" r:id="rId63"/>
    <p:sldId id="280" r:id="rId64"/>
    <p:sldId id="281" r:id="rId65"/>
    <p:sldId id="347" r:id="rId66"/>
    <p:sldId id="348" r:id="rId67"/>
    <p:sldId id="349" r:id="rId68"/>
    <p:sldId id="350" r:id="rId69"/>
    <p:sldId id="351" r:id="rId70"/>
    <p:sldId id="352" r:id="rId71"/>
    <p:sldId id="353" r:id="rId7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640E4B-2818-45A1-B027-A90FF059D2E0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92875F-E332-4946-941C-D3584CDA6FA9}">
      <dgm:prSet phldrT="[Текст]"/>
      <dgm:spPr/>
      <dgm:t>
        <a:bodyPr/>
        <a:lstStyle/>
        <a:p>
          <a:r>
            <a:rPr lang="ru-RU" dirty="0"/>
            <a:t>Вредоносные программы</a:t>
          </a:r>
        </a:p>
      </dgm:t>
    </dgm:pt>
    <dgm:pt modelId="{48A061C8-8A4D-4B39-9CEA-3CB2A3565425}" type="parTrans" cxnId="{A3D4C74E-ED1F-494D-9112-35341E098843}">
      <dgm:prSet/>
      <dgm:spPr/>
      <dgm:t>
        <a:bodyPr/>
        <a:lstStyle/>
        <a:p>
          <a:endParaRPr lang="ru-RU"/>
        </a:p>
      </dgm:t>
    </dgm:pt>
    <dgm:pt modelId="{75B7A2C9-C81E-4639-B2F7-2821AB3621AE}" type="sibTrans" cxnId="{A3D4C74E-ED1F-494D-9112-35341E098843}">
      <dgm:prSet/>
      <dgm:spPr/>
      <dgm:t>
        <a:bodyPr/>
        <a:lstStyle/>
        <a:p>
          <a:endParaRPr lang="ru-RU"/>
        </a:p>
      </dgm:t>
    </dgm:pt>
    <dgm:pt modelId="{BF4CCB8F-F260-49F7-8287-E1D667B9CEAE}">
      <dgm:prSet phldrT="[Текст]"/>
      <dgm:spPr/>
      <dgm:t>
        <a:bodyPr/>
        <a:lstStyle/>
        <a:p>
          <a:r>
            <a:rPr lang="ru-RU" dirty="0"/>
            <a:t>Программы-вымогатели</a:t>
          </a:r>
        </a:p>
      </dgm:t>
    </dgm:pt>
    <dgm:pt modelId="{012F2C58-75C9-48EF-870C-0044E4FC4385}" type="parTrans" cxnId="{64494920-D147-4FEB-8418-0C80F4A2D55A}">
      <dgm:prSet/>
      <dgm:spPr/>
      <dgm:t>
        <a:bodyPr/>
        <a:lstStyle/>
        <a:p>
          <a:endParaRPr lang="ru-RU"/>
        </a:p>
      </dgm:t>
    </dgm:pt>
    <dgm:pt modelId="{DF73E0B2-C739-4153-AA53-601F2204B265}" type="sibTrans" cxnId="{64494920-D147-4FEB-8418-0C80F4A2D55A}">
      <dgm:prSet/>
      <dgm:spPr/>
      <dgm:t>
        <a:bodyPr/>
        <a:lstStyle/>
        <a:p>
          <a:endParaRPr lang="ru-RU"/>
        </a:p>
      </dgm:t>
    </dgm:pt>
    <dgm:pt modelId="{1CD8BB27-89F3-4213-B9C8-1F4FB3CAA8CB}">
      <dgm:prSet phldrT="[Текст]"/>
      <dgm:spPr/>
      <dgm:t>
        <a:bodyPr/>
        <a:lstStyle/>
        <a:p>
          <a:r>
            <a:rPr lang="ru-RU" dirty="0"/>
            <a:t>Криптографические программы-вымогатели</a:t>
          </a:r>
        </a:p>
      </dgm:t>
    </dgm:pt>
    <dgm:pt modelId="{2629D833-EA20-42A0-8711-0E9B9826FAFF}" type="parTrans" cxnId="{F2320202-06F6-4386-8EA8-212D6C813B7E}">
      <dgm:prSet/>
      <dgm:spPr/>
      <dgm:t>
        <a:bodyPr/>
        <a:lstStyle/>
        <a:p>
          <a:endParaRPr lang="ru-RU"/>
        </a:p>
      </dgm:t>
    </dgm:pt>
    <dgm:pt modelId="{D8EB1536-0865-4C4E-83AD-C7757FC46899}" type="sibTrans" cxnId="{F2320202-06F6-4386-8EA8-212D6C813B7E}">
      <dgm:prSet/>
      <dgm:spPr/>
      <dgm:t>
        <a:bodyPr/>
        <a:lstStyle/>
        <a:p>
          <a:endParaRPr lang="ru-RU"/>
        </a:p>
      </dgm:t>
    </dgm:pt>
    <dgm:pt modelId="{FF99862C-B2DC-4106-8D75-D87B9EC63E08}" type="pres">
      <dgm:prSet presAssocID="{46640E4B-2818-45A1-B027-A90FF059D2E0}" presName="Name0" presStyleCnt="0">
        <dgm:presLayoutVars>
          <dgm:chMax val="7"/>
          <dgm:resizeHandles val="exact"/>
        </dgm:presLayoutVars>
      </dgm:prSet>
      <dgm:spPr/>
    </dgm:pt>
    <dgm:pt modelId="{88BB13B2-DF9A-4263-9411-AF8A84004A44}" type="pres">
      <dgm:prSet presAssocID="{46640E4B-2818-45A1-B027-A90FF059D2E0}" presName="comp1" presStyleCnt="0"/>
      <dgm:spPr/>
    </dgm:pt>
    <dgm:pt modelId="{B8866BEA-5598-4D80-B98C-C8AA6FCC5FB1}" type="pres">
      <dgm:prSet presAssocID="{46640E4B-2818-45A1-B027-A90FF059D2E0}" presName="circle1" presStyleLbl="node1" presStyleIdx="0" presStyleCnt="3" custLinFactNeighborX="-83"/>
      <dgm:spPr/>
    </dgm:pt>
    <dgm:pt modelId="{51D9DC96-8F2D-415E-9482-D90142C9441A}" type="pres">
      <dgm:prSet presAssocID="{46640E4B-2818-45A1-B027-A90FF059D2E0}" presName="c1text" presStyleLbl="node1" presStyleIdx="0" presStyleCnt="3">
        <dgm:presLayoutVars>
          <dgm:bulletEnabled val="1"/>
        </dgm:presLayoutVars>
      </dgm:prSet>
      <dgm:spPr/>
    </dgm:pt>
    <dgm:pt modelId="{1F8DD2A5-E946-4793-AE97-4DB9B97A9034}" type="pres">
      <dgm:prSet presAssocID="{46640E4B-2818-45A1-B027-A90FF059D2E0}" presName="comp2" presStyleCnt="0"/>
      <dgm:spPr/>
    </dgm:pt>
    <dgm:pt modelId="{55ED98A2-6D6D-4678-88B4-FD5E323D6AB5}" type="pres">
      <dgm:prSet presAssocID="{46640E4B-2818-45A1-B027-A90FF059D2E0}" presName="circle2" presStyleLbl="node1" presStyleIdx="1" presStyleCnt="3"/>
      <dgm:spPr/>
    </dgm:pt>
    <dgm:pt modelId="{F7C2C951-5A6A-4403-8D5F-BAC77D1C6216}" type="pres">
      <dgm:prSet presAssocID="{46640E4B-2818-45A1-B027-A90FF059D2E0}" presName="c2text" presStyleLbl="node1" presStyleIdx="1" presStyleCnt="3">
        <dgm:presLayoutVars>
          <dgm:bulletEnabled val="1"/>
        </dgm:presLayoutVars>
      </dgm:prSet>
      <dgm:spPr/>
    </dgm:pt>
    <dgm:pt modelId="{601AA89C-DFAD-4598-8947-FE9D8A6C5803}" type="pres">
      <dgm:prSet presAssocID="{46640E4B-2818-45A1-B027-A90FF059D2E0}" presName="comp3" presStyleCnt="0"/>
      <dgm:spPr/>
    </dgm:pt>
    <dgm:pt modelId="{77B789BB-466B-497D-A63E-B52D675CCC64}" type="pres">
      <dgm:prSet presAssocID="{46640E4B-2818-45A1-B027-A90FF059D2E0}" presName="circle3" presStyleLbl="node1" presStyleIdx="2" presStyleCnt="3" custLinFactNeighborX="-1042" custLinFactNeighborY="-781"/>
      <dgm:spPr/>
    </dgm:pt>
    <dgm:pt modelId="{A80652A3-48AA-4607-B027-2764B51BDA30}" type="pres">
      <dgm:prSet presAssocID="{46640E4B-2818-45A1-B027-A90FF059D2E0}" presName="c3text" presStyleLbl="node1" presStyleIdx="2" presStyleCnt="3">
        <dgm:presLayoutVars>
          <dgm:bulletEnabled val="1"/>
        </dgm:presLayoutVars>
      </dgm:prSet>
      <dgm:spPr/>
    </dgm:pt>
  </dgm:ptLst>
  <dgm:cxnLst>
    <dgm:cxn modelId="{F2320202-06F6-4386-8EA8-212D6C813B7E}" srcId="{46640E4B-2818-45A1-B027-A90FF059D2E0}" destId="{1CD8BB27-89F3-4213-B9C8-1F4FB3CAA8CB}" srcOrd="2" destOrd="0" parTransId="{2629D833-EA20-42A0-8711-0E9B9826FAFF}" sibTransId="{D8EB1536-0865-4C4E-83AD-C7757FC46899}"/>
    <dgm:cxn modelId="{64494920-D147-4FEB-8418-0C80F4A2D55A}" srcId="{46640E4B-2818-45A1-B027-A90FF059D2E0}" destId="{BF4CCB8F-F260-49F7-8287-E1D667B9CEAE}" srcOrd="1" destOrd="0" parTransId="{012F2C58-75C9-48EF-870C-0044E4FC4385}" sibTransId="{DF73E0B2-C739-4153-AA53-601F2204B265}"/>
    <dgm:cxn modelId="{71FBAB5E-2410-4CFD-82B6-914D0E4EBFF7}" type="presOf" srcId="{BF4CCB8F-F260-49F7-8287-E1D667B9CEAE}" destId="{55ED98A2-6D6D-4678-88B4-FD5E323D6AB5}" srcOrd="0" destOrd="0" presId="urn:microsoft.com/office/officeart/2005/8/layout/venn2"/>
    <dgm:cxn modelId="{A3D4C74E-ED1F-494D-9112-35341E098843}" srcId="{46640E4B-2818-45A1-B027-A90FF059D2E0}" destId="{4C92875F-E332-4946-941C-D3584CDA6FA9}" srcOrd="0" destOrd="0" parTransId="{48A061C8-8A4D-4B39-9CEA-3CB2A3565425}" sibTransId="{75B7A2C9-C81E-4639-B2F7-2821AB3621AE}"/>
    <dgm:cxn modelId="{794E79A2-38AC-41D1-A253-01C370E1A2C1}" type="presOf" srcId="{BF4CCB8F-F260-49F7-8287-E1D667B9CEAE}" destId="{F7C2C951-5A6A-4403-8D5F-BAC77D1C6216}" srcOrd="1" destOrd="0" presId="urn:microsoft.com/office/officeart/2005/8/layout/venn2"/>
    <dgm:cxn modelId="{571BEDC5-2C58-4278-BDA8-4AEEDAF60F20}" type="presOf" srcId="{4C92875F-E332-4946-941C-D3584CDA6FA9}" destId="{51D9DC96-8F2D-415E-9482-D90142C9441A}" srcOrd="1" destOrd="0" presId="urn:microsoft.com/office/officeart/2005/8/layout/venn2"/>
    <dgm:cxn modelId="{C95A8FD6-B85A-4EF5-AB27-E7E61B98D380}" type="presOf" srcId="{46640E4B-2818-45A1-B027-A90FF059D2E0}" destId="{FF99862C-B2DC-4106-8D75-D87B9EC63E08}" srcOrd="0" destOrd="0" presId="urn:microsoft.com/office/officeart/2005/8/layout/venn2"/>
    <dgm:cxn modelId="{D2683CEE-5610-4C3F-B074-7215E34B138B}" type="presOf" srcId="{1CD8BB27-89F3-4213-B9C8-1F4FB3CAA8CB}" destId="{77B789BB-466B-497D-A63E-B52D675CCC64}" srcOrd="0" destOrd="0" presId="urn:microsoft.com/office/officeart/2005/8/layout/venn2"/>
    <dgm:cxn modelId="{1C3E2FFB-ABC7-472A-BFC3-5086A6B378E8}" type="presOf" srcId="{1CD8BB27-89F3-4213-B9C8-1F4FB3CAA8CB}" destId="{A80652A3-48AA-4607-B027-2764B51BDA30}" srcOrd="1" destOrd="0" presId="urn:microsoft.com/office/officeart/2005/8/layout/venn2"/>
    <dgm:cxn modelId="{68474CFC-B9FD-4BC5-B7A7-067A2FF4698B}" type="presOf" srcId="{4C92875F-E332-4946-941C-D3584CDA6FA9}" destId="{B8866BEA-5598-4D80-B98C-C8AA6FCC5FB1}" srcOrd="0" destOrd="0" presId="urn:microsoft.com/office/officeart/2005/8/layout/venn2"/>
    <dgm:cxn modelId="{9C5EAFD2-437E-460E-88D0-C97C061CB68F}" type="presParOf" srcId="{FF99862C-B2DC-4106-8D75-D87B9EC63E08}" destId="{88BB13B2-DF9A-4263-9411-AF8A84004A44}" srcOrd="0" destOrd="0" presId="urn:microsoft.com/office/officeart/2005/8/layout/venn2"/>
    <dgm:cxn modelId="{64819DEF-D76B-456A-86FB-5340AA7C8D4B}" type="presParOf" srcId="{88BB13B2-DF9A-4263-9411-AF8A84004A44}" destId="{B8866BEA-5598-4D80-B98C-C8AA6FCC5FB1}" srcOrd="0" destOrd="0" presId="urn:microsoft.com/office/officeart/2005/8/layout/venn2"/>
    <dgm:cxn modelId="{8EFA55D8-1EBB-4FD0-BE7B-634069FB1506}" type="presParOf" srcId="{88BB13B2-DF9A-4263-9411-AF8A84004A44}" destId="{51D9DC96-8F2D-415E-9482-D90142C9441A}" srcOrd="1" destOrd="0" presId="urn:microsoft.com/office/officeart/2005/8/layout/venn2"/>
    <dgm:cxn modelId="{C1A7E294-F432-4C61-B7BB-E97D6AC0902D}" type="presParOf" srcId="{FF99862C-B2DC-4106-8D75-D87B9EC63E08}" destId="{1F8DD2A5-E946-4793-AE97-4DB9B97A9034}" srcOrd="1" destOrd="0" presId="urn:microsoft.com/office/officeart/2005/8/layout/venn2"/>
    <dgm:cxn modelId="{34904A4D-62CC-4CFE-AB66-668C64655280}" type="presParOf" srcId="{1F8DD2A5-E946-4793-AE97-4DB9B97A9034}" destId="{55ED98A2-6D6D-4678-88B4-FD5E323D6AB5}" srcOrd="0" destOrd="0" presId="urn:microsoft.com/office/officeart/2005/8/layout/venn2"/>
    <dgm:cxn modelId="{A78F5F33-8843-42E0-8E4F-2E0B9CD52D4F}" type="presParOf" srcId="{1F8DD2A5-E946-4793-AE97-4DB9B97A9034}" destId="{F7C2C951-5A6A-4403-8D5F-BAC77D1C6216}" srcOrd="1" destOrd="0" presId="urn:microsoft.com/office/officeart/2005/8/layout/venn2"/>
    <dgm:cxn modelId="{50041D8E-5F55-4734-BBF9-8A84383A2695}" type="presParOf" srcId="{FF99862C-B2DC-4106-8D75-D87B9EC63E08}" destId="{601AA89C-DFAD-4598-8947-FE9D8A6C5803}" srcOrd="2" destOrd="0" presId="urn:microsoft.com/office/officeart/2005/8/layout/venn2"/>
    <dgm:cxn modelId="{DCCA8441-675F-42B8-8F89-3DF2A0ED4821}" type="presParOf" srcId="{601AA89C-DFAD-4598-8947-FE9D8A6C5803}" destId="{77B789BB-466B-497D-A63E-B52D675CCC64}" srcOrd="0" destOrd="0" presId="urn:microsoft.com/office/officeart/2005/8/layout/venn2"/>
    <dgm:cxn modelId="{372256A9-FE0F-4F43-8AE5-009B28C280ED}" type="presParOf" srcId="{601AA89C-DFAD-4598-8947-FE9D8A6C5803}" destId="{A80652A3-48AA-4607-B027-2764B51BDA30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866BEA-5598-4D80-B98C-C8AA6FCC5FB1}">
      <dsp:nvSpPr>
        <dsp:cNvPr id="0" name=""/>
        <dsp:cNvSpPr/>
      </dsp:nvSpPr>
      <dsp:spPr>
        <a:xfrm>
          <a:off x="1096717" y="0"/>
          <a:ext cx="4758266" cy="47582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Вредоносные программы</a:t>
          </a:r>
        </a:p>
      </dsp:txBody>
      <dsp:txXfrm>
        <a:off x="2644343" y="237913"/>
        <a:ext cx="1663013" cy="713739"/>
      </dsp:txXfrm>
    </dsp:sp>
    <dsp:sp modelId="{55ED98A2-6D6D-4678-88B4-FD5E323D6AB5}">
      <dsp:nvSpPr>
        <dsp:cNvPr id="0" name=""/>
        <dsp:cNvSpPr/>
      </dsp:nvSpPr>
      <dsp:spPr>
        <a:xfrm>
          <a:off x="1695450" y="1189566"/>
          <a:ext cx="3568699" cy="35686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Программы-вымогатели</a:t>
          </a:r>
        </a:p>
      </dsp:txBody>
      <dsp:txXfrm>
        <a:off x="2648293" y="1412610"/>
        <a:ext cx="1663013" cy="669131"/>
      </dsp:txXfrm>
    </dsp:sp>
    <dsp:sp modelId="{77B789BB-466B-497D-A63E-B52D675CCC64}">
      <dsp:nvSpPr>
        <dsp:cNvPr id="0" name=""/>
        <dsp:cNvSpPr/>
      </dsp:nvSpPr>
      <dsp:spPr>
        <a:xfrm>
          <a:off x="2265442" y="2360551"/>
          <a:ext cx="2379133" cy="2379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Криптографические программы-вымогатели</a:t>
          </a:r>
        </a:p>
      </dsp:txBody>
      <dsp:txXfrm>
        <a:off x="2613858" y="2955335"/>
        <a:ext cx="1682301" cy="1189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B94B6-8AAF-496F-89AF-E8D8E48AF869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8C9A3-DFC6-4519-80FD-28646743E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368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54FE5-6EF1-495D-B266-B546B15EB116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182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15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708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286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15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38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468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757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72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385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494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953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774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889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356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490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854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373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CD91ADF-7F5C-4FD1-B360-7B658DFD2F05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75D8D19-FCF9-4F06-935F-D4697E620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09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2106" y="242597"/>
            <a:ext cx="9758199" cy="3272641"/>
          </a:xfrm>
        </p:spPr>
        <p:txBody>
          <a:bodyPr>
            <a:noAutofit/>
          </a:bodyPr>
          <a:lstStyle/>
          <a:p>
            <a:br>
              <a:rPr lang="ru-RU" sz="4800" dirty="0"/>
            </a:br>
            <a:br>
              <a:rPr lang="ru-RU" sz="3200" dirty="0"/>
            </a:br>
            <a:br>
              <a:rPr lang="ru-RU" sz="4800" dirty="0"/>
            </a:br>
            <a:r>
              <a:rPr lang="ru-RU" sz="4800" dirty="0"/>
              <a:t>Некоторые методы противодействия вредоносным программам, использующим экосистему </a:t>
            </a:r>
            <a:r>
              <a:rPr lang="ru-RU" sz="4800" dirty="0" err="1"/>
              <a:t>блокчейн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15378" y="4668071"/>
            <a:ext cx="6987645" cy="2091266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endParaRPr lang="ru-RU" dirty="0"/>
          </a:p>
          <a:p>
            <a:r>
              <a:rPr lang="ru-RU" dirty="0"/>
              <a:t>Дмитрий Дмитриевич Танана</a:t>
            </a:r>
            <a:endParaRPr lang="en-US" dirty="0"/>
          </a:p>
          <a:p>
            <a:r>
              <a:rPr lang="en-US" dirty="0"/>
              <a:t>   </a:t>
            </a:r>
            <a:r>
              <a:rPr lang="ru-RU" dirty="0"/>
              <a:t>М.Н.С. ЛАСС ИММ</a:t>
            </a:r>
          </a:p>
          <a:p>
            <a:r>
              <a:rPr lang="en-US" dirty="0"/>
              <a:t>dtanana94@gmail.com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5198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63BE0-96DB-4C90-8BB5-41A88DA78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Часть </a:t>
            </a:r>
            <a:r>
              <a:rPr lang="en-US" dirty="0"/>
              <a:t>I. </a:t>
            </a:r>
            <a:r>
              <a:rPr lang="ru-RU" dirty="0" err="1"/>
              <a:t>Блокчейн</a:t>
            </a:r>
            <a:r>
              <a:rPr lang="ru-RU" dirty="0"/>
              <a:t> и его приложения.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56D24CDB-1A0D-49F9-96EA-0B16268DD5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261" y="2099908"/>
            <a:ext cx="5863644" cy="306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576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2FEF31-ED2B-4D98-B383-2495CAB75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081" y="87086"/>
            <a:ext cx="9496942" cy="1371599"/>
          </a:xfrm>
        </p:spPr>
        <p:txBody>
          <a:bodyPr/>
          <a:lstStyle/>
          <a:p>
            <a:r>
              <a:rPr lang="ru-RU" dirty="0"/>
              <a:t>Что такое </a:t>
            </a:r>
            <a:r>
              <a:rPr lang="ru-RU" dirty="0" err="1"/>
              <a:t>блокчейн</a:t>
            </a:r>
            <a:r>
              <a:rPr lang="ru-RU" dirty="0"/>
              <a:t>?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E656983-986A-4930-A6CD-14AC96FCB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4312" y="1567543"/>
            <a:ext cx="4895055" cy="4223657"/>
          </a:xfrm>
        </p:spPr>
        <p:txBody>
          <a:bodyPr>
            <a:normAutofit/>
          </a:bodyPr>
          <a:lstStyle/>
          <a:p>
            <a:r>
              <a:rPr lang="ru-RU" sz="2000" dirty="0"/>
              <a:t>Распределённая одноранговая сеть</a:t>
            </a:r>
          </a:p>
          <a:p>
            <a:r>
              <a:rPr lang="ru-RU" sz="2000" dirty="0"/>
              <a:t>Транзакции идут в строгом хронологическом порядке</a:t>
            </a:r>
          </a:p>
          <a:p>
            <a:r>
              <a:rPr lang="ru-RU" sz="2000" dirty="0"/>
              <a:t>Транзакции объединяются в </a:t>
            </a:r>
            <a:r>
              <a:rPr lang="ru-RU" sz="2000" i="1" dirty="0"/>
              <a:t>блоки</a:t>
            </a:r>
          </a:p>
          <a:p>
            <a:r>
              <a:rPr lang="ru-RU" sz="2000" dirty="0"/>
              <a:t>Из блоков  формируется неизменная упорядоченная </a:t>
            </a:r>
            <a:r>
              <a:rPr lang="ru-RU" sz="2000" i="1" dirty="0"/>
              <a:t>цепь</a:t>
            </a:r>
          </a:p>
          <a:p>
            <a:r>
              <a:rPr lang="ru-RU" sz="2000" dirty="0" err="1"/>
              <a:t>Блокчейн</a:t>
            </a:r>
            <a:r>
              <a:rPr lang="ru-RU" sz="2000" dirty="0"/>
              <a:t> – </a:t>
            </a:r>
            <a:r>
              <a:rPr lang="ru-RU" sz="2000" i="1" dirty="0"/>
              <a:t>цепь блоков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79A0D93-8803-4D8C-BFCC-E93BDF6A247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890" y="1681012"/>
            <a:ext cx="1504788" cy="399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903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260780-9C5E-4CA7-83AC-82A71D4B5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190500"/>
            <a:ext cx="10018713" cy="1752599"/>
          </a:xfrm>
        </p:spPr>
        <p:txBody>
          <a:bodyPr/>
          <a:lstStyle/>
          <a:p>
            <a:r>
              <a:rPr lang="ru-RU" dirty="0"/>
              <a:t>Какие преимущества предоставляет </a:t>
            </a:r>
            <a:r>
              <a:rPr lang="ru-RU" dirty="0" err="1"/>
              <a:t>блокчейн</a:t>
            </a:r>
            <a:r>
              <a:rPr lang="ru-RU" dirty="0"/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69D830-1827-4EFA-93B0-5C48F0A924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Решает проблемы порядка транзакций и двойной оплаты</a:t>
            </a:r>
          </a:p>
          <a:p>
            <a:r>
              <a:rPr lang="ru-RU" sz="2400" dirty="0"/>
              <a:t>Децентрализованная инфраструктура для различных приложений</a:t>
            </a:r>
          </a:p>
          <a:p>
            <a:r>
              <a:rPr lang="ru-RU" sz="2400" dirty="0"/>
              <a:t>Прозрачность, </a:t>
            </a:r>
            <a:r>
              <a:rPr lang="ru-RU" sz="2400" dirty="0" err="1"/>
              <a:t>проверяемость</a:t>
            </a:r>
            <a:r>
              <a:rPr lang="ru-RU" sz="2400" dirty="0"/>
              <a:t>, надёжность, доступность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089CDE9-3055-48BB-A564-474E4CA88F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224" y="2259535"/>
            <a:ext cx="3614653" cy="3213025"/>
          </a:xfrm>
        </p:spPr>
      </p:pic>
    </p:spTree>
    <p:extLst>
      <p:ext uri="{BB962C8B-B14F-4D97-AF65-F5344CB8AC3E}">
        <p14:creationId xmlns:p14="http://schemas.microsoft.com/office/powerpoint/2010/main" val="602169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E4CE3C-7281-4565-80D5-B6816F8E3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815" y="111968"/>
            <a:ext cx="9730208" cy="954832"/>
          </a:xfrm>
        </p:spPr>
        <p:txBody>
          <a:bodyPr/>
          <a:lstStyle/>
          <a:p>
            <a:r>
              <a:rPr lang="ru-RU" dirty="0"/>
              <a:t>Умные контракты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973C2B-9D01-48BF-9730-D325CB52E6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4312" y="1726163"/>
            <a:ext cx="4895055" cy="4065037"/>
          </a:xfrm>
        </p:spPr>
        <p:txBody>
          <a:bodyPr/>
          <a:lstStyle/>
          <a:p>
            <a:r>
              <a:rPr lang="ru-RU" dirty="0"/>
              <a:t>Транзакция самостоятельно выполняется, при достижении определённых условий</a:t>
            </a:r>
          </a:p>
          <a:p>
            <a:r>
              <a:rPr lang="ru-RU" dirty="0"/>
              <a:t>Договор между </a:t>
            </a:r>
            <a:r>
              <a:rPr lang="ru-RU" dirty="0" err="1"/>
              <a:t>недоверенными</a:t>
            </a:r>
            <a:r>
              <a:rPr lang="ru-RU" dirty="0"/>
              <a:t> сторонами исполняется компьютерным кодом</a:t>
            </a:r>
          </a:p>
          <a:p>
            <a:r>
              <a:rPr lang="ru-RU" dirty="0"/>
              <a:t>Позволяют производить более сложные операции на </a:t>
            </a:r>
            <a:r>
              <a:rPr lang="ru-RU" dirty="0" err="1"/>
              <a:t>блокчейне</a:t>
            </a:r>
            <a:endParaRPr lang="ru-RU" dirty="0"/>
          </a:p>
        </p:txBody>
      </p:sp>
      <p:pic>
        <p:nvPicPr>
          <p:cNvPr id="3074" name="Picture 2" descr="What Are Smart Contracts and Their Use Cases in Business - DZone Security">
            <a:extLst>
              <a:ext uri="{FF2B5EF4-FFF2-40B4-BE49-F238E27FC236}">
                <a16:creationId xmlns:a16="http://schemas.microsoft.com/office/drawing/2014/main" id="{E57E310F-6143-49BD-B5D1-DCBC66B2F75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380" y="1200533"/>
            <a:ext cx="4895850" cy="275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92AAFB-1D32-48A7-96BD-71D5EEFDF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380" y="3429000"/>
            <a:ext cx="4895850" cy="275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234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E69BA-4885-4C2F-85B1-0113B3894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Поколения </a:t>
            </a:r>
            <a:r>
              <a:rPr lang="ru-RU" dirty="0" err="1"/>
              <a:t>блокчейн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8D965D-A9E0-4AEF-9AEE-7ECA0A15A3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err="1"/>
              <a:t>Блокчейн</a:t>
            </a:r>
            <a:r>
              <a:rPr lang="ru-RU" dirty="0"/>
              <a:t> 1.0 – криптовалюты</a:t>
            </a:r>
          </a:p>
          <a:p>
            <a:r>
              <a:rPr lang="ru-RU" dirty="0" err="1"/>
              <a:t>Блокчейн</a:t>
            </a:r>
            <a:r>
              <a:rPr lang="ru-RU" dirty="0"/>
              <a:t> 2.0 – умные контракты</a:t>
            </a:r>
          </a:p>
          <a:p>
            <a:r>
              <a:rPr lang="ru-RU" dirty="0" err="1"/>
              <a:t>Блокчейн</a:t>
            </a:r>
            <a:r>
              <a:rPr lang="ru-RU" dirty="0"/>
              <a:t> 3.0 – здравоохранение, наука, выборы и т.д.</a:t>
            </a:r>
          </a:p>
        </p:txBody>
      </p:sp>
      <p:pic>
        <p:nvPicPr>
          <p:cNvPr id="4098" name="Picture 2" descr="The Four Blockchain Generations. By Stephan Cummings on ALTCOIN MAGAZINE |  by Stephan Cummings | The Capital | Medium">
            <a:extLst>
              <a:ext uri="{FF2B5EF4-FFF2-40B4-BE49-F238E27FC236}">
                <a16:creationId xmlns:a16="http://schemas.microsoft.com/office/drawing/2014/main" id="{9B207E7C-37D8-4A2B-AFB5-FB2E047FED2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052" y="2480387"/>
            <a:ext cx="5516544" cy="298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263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621FED-54FC-42D1-A1DB-D6AA6EC0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работает </a:t>
            </a:r>
            <a:r>
              <a:rPr lang="ru-RU" dirty="0" err="1"/>
              <a:t>блокчейн</a:t>
            </a:r>
            <a:r>
              <a:rPr lang="ru-RU" dirty="0"/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D36D61-A859-457F-BBCF-38A84CACBE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Распределённая структура данных</a:t>
            </a:r>
          </a:p>
          <a:p>
            <a:r>
              <a:rPr lang="ru-RU" dirty="0"/>
              <a:t>Временные отметки</a:t>
            </a:r>
          </a:p>
          <a:p>
            <a:r>
              <a:rPr lang="ru-RU" dirty="0"/>
              <a:t>Новые данные добавляемы</a:t>
            </a:r>
          </a:p>
          <a:p>
            <a:r>
              <a:rPr lang="ru-RU" dirty="0"/>
              <a:t>Старые данные неизменны</a:t>
            </a:r>
          </a:p>
          <a:p>
            <a:r>
              <a:rPr lang="ru-RU" dirty="0"/>
              <a:t>Нет доверенной третьей стороны</a:t>
            </a:r>
          </a:p>
          <a:p>
            <a:r>
              <a:rPr lang="ru-RU" dirty="0"/>
              <a:t>Можно рассматривать как набор подпрограмм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7B4D9D2-32F6-495E-BAFE-D65F6497595A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667" y="2900186"/>
            <a:ext cx="4667591" cy="2657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4797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BD1EEE-173E-4F02-9F3C-BAB789A0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Транзакции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075415-5977-4E12-BECC-B4C46A27FED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2086339-C5F4-4010-9A66-34E96948AE0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767" y="3163078"/>
            <a:ext cx="4112511" cy="1948698"/>
          </a:xfrm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id="{A07D6A74-6DD4-4DE1-B356-389761994372}"/>
              </a:ext>
            </a:extLst>
          </p:cNvPr>
          <p:cNvSpPr txBox="1">
            <a:spLocks/>
          </p:cNvSpPr>
          <p:nvPr/>
        </p:nvSpPr>
        <p:spPr>
          <a:xfrm>
            <a:off x="1636712" y="2819399"/>
            <a:ext cx="4895055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Подписанный договор между сторонами</a:t>
            </a:r>
          </a:p>
          <a:p>
            <a:r>
              <a:rPr lang="ru-RU" dirty="0"/>
              <a:t>Перевод средств, выполнение задач и т.д.</a:t>
            </a:r>
          </a:p>
          <a:p>
            <a:r>
              <a:rPr lang="ru-RU" dirty="0"/>
              <a:t>Сторона, подписавшая договор отправляет его прочим узлам сети</a:t>
            </a:r>
          </a:p>
        </p:txBody>
      </p:sp>
    </p:spTree>
    <p:extLst>
      <p:ext uri="{BB962C8B-B14F-4D97-AF65-F5344CB8AC3E}">
        <p14:creationId xmlns:p14="http://schemas.microsoft.com/office/powerpoint/2010/main" val="645203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83C8F2-1810-4056-B950-C055EDECB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Блоки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BC7D5D-DDB1-49CA-9EA7-09480C68BE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Узлы, подтверждающие выполнение всех правил </a:t>
            </a:r>
            <a:r>
              <a:rPr lang="ru-RU" i="1" dirty="0"/>
              <a:t>– полные </a:t>
            </a:r>
            <a:r>
              <a:rPr lang="ru-RU" dirty="0"/>
              <a:t>или </a:t>
            </a:r>
            <a:r>
              <a:rPr lang="ru-RU" i="1" dirty="0" err="1"/>
              <a:t>майнеры</a:t>
            </a:r>
            <a:endParaRPr lang="ru-RU" dirty="0"/>
          </a:p>
          <a:p>
            <a:r>
              <a:rPr lang="ru-RU" dirty="0"/>
              <a:t>Группируют транзакции в блоки</a:t>
            </a:r>
          </a:p>
          <a:p>
            <a:r>
              <a:rPr lang="ru-RU" dirty="0"/>
              <a:t>Принимают решение о валидности транзакций</a:t>
            </a:r>
          </a:p>
          <a:p>
            <a:r>
              <a:rPr lang="ru-RU" dirty="0"/>
              <a:t>Только валидные транзакции добавляются в </a:t>
            </a:r>
            <a:r>
              <a:rPr lang="ru-RU" dirty="0" err="1"/>
              <a:t>блокчейн</a:t>
            </a: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B1B48DD9-6CFA-4D93-A483-9EC0252FB3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772" y="3023119"/>
            <a:ext cx="4824347" cy="2285999"/>
          </a:xfrm>
        </p:spPr>
      </p:pic>
    </p:spTree>
    <p:extLst>
      <p:ext uri="{BB962C8B-B14F-4D97-AF65-F5344CB8AC3E}">
        <p14:creationId xmlns:p14="http://schemas.microsoft.com/office/powerpoint/2010/main" val="1649144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2CAA0-F3B7-4243-A0B3-C4E0F52C8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Консенсус-алгоритм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E9FE8-4CF2-4FCF-8096-3E78A7AB5F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Метод договора между узлами о добавлении транзакций</a:t>
            </a:r>
          </a:p>
          <a:p>
            <a:r>
              <a:rPr lang="en-US" dirty="0"/>
              <a:t>Proof-of-work</a:t>
            </a:r>
          </a:p>
          <a:p>
            <a:r>
              <a:rPr lang="en-US" dirty="0"/>
              <a:t>Proof-of-stake</a:t>
            </a:r>
          </a:p>
          <a:p>
            <a:r>
              <a:rPr lang="en-US" dirty="0"/>
              <a:t>Avalanche</a:t>
            </a: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5AC7B29-EA86-4A22-ABDB-968E5B7AFE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647" y="3023119"/>
            <a:ext cx="4329115" cy="2051335"/>
          </a:xfrm>
        </p:spPr>
      </p:pic>
    </p:spTree>
    <p:extLst>
      <p:ext uri="{BB962C8B-B14F-4D97-AF65-F5344CB8AC3E}">
        <p14:creationId xmlns:p14="http://schemas.microsoft.com/office/powerpoint/2010/main" val="585326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177467-A3D3-4FC7-83BB-2CD40413F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Вычислительный интерфейс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C8889D-E44F-4007-B06F-87B5AEBC74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Дополнительный функционал</a:t>
            </a:r>
          </a:p>
          <a:p>
            <a:r>
              <a:rPr lang="ru-RU" dirty="0"/>
              <a:t>Хранение элементов, динамически меняющих своё значение</a:t>
            </a:r>
          </a:p>
          <a:p>
            <a:r>
              <a:rPr lang="ru-RU" dirty="0"/>
              <a:t>Умные контракты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DD51799-0278-4058-A319-D84614778C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229" y="2928256"/>
            <a:ext cx="4647459" cy="2202181"/>
          </a:xfrm>
        </p:spPr>
      </p:pic>
    </p:spTree>
    <p:extLst>
      <p:ext uri="{BB962C8B-B14F-4D97-AF65-F5344CB8AC3E}">
        <p14:creationId xmlns:p14="http://schemas.microsoft.com/office/powerpoint/2010/main" val="1017827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140607-FB9E-4ABD-88DC-4ECB7B133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Управление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B4A0E0-03E3-4D49-87D7-A3DB4512EC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Взаимодействие с людьми в реальном мире</a:t>
            </a:r>
          </a:p>
          <a:p>
            <a:r>
              <a:rPr lang="ru-RU" dirty="0"/>
              <a:t>Изменения протокола разработчиками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7175C7E-8330-405E-B735-D4F7B26F50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667" y="3069538"/>
            <a:ext cx="4309918" cy="2042238"/>
          </a:xfrm>
        </p:spPr>
      </p:pic>
    </p:spTree>
    <p:extLst>
      <p:ext uri="{BB962C8B-B14F-4D97-AF65-F5344CB8AC3E}">
        <p14:creationId xmlns:p14="http://schemas.microsoft.com/office/powerpoint/2010/main" val="19980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834B9A-7E08-4415-9918-CB3DCBAF1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-21902"/>
            <a:ext cx="10018713" cy="1752599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ru-RU" dirty="0"/>
              <a:t>Крипта</a:t>
            </a:r>
            <a:r>
              <a:rPr lang="en-US" dirty="0"/>
              <a:t>”</a:t>
            </a:r>
            <a:r>
              <a:rPr lang="ru-RU" dirty="0"/>
              <a:t> в глазах общественности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393C4C-2FA2-4094-9401-6E477AC5A7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028085-E9B4-4118-A531-54660F857D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E60DA-4500-4C4F-A75C-8E7703FCF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312" y="1730697"/>
            <a:ext cx="3192595" cy="455704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05C45C-6412-4FBE-A4C3-937DE4B14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322" y="1478370"/>
            <a:ext cx="5684701" cy="30082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338E482-03BE-484C-BA74-D9B70B99B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248" y="4083972"/>
            <a:ext cx="4170447" cy="267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028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834B9A-7E08-4415-9918-CB3DCBAF1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Блокчейн</a:t>
            </a:r>
            <a:r>
              <a:rPr lang="ru-RU" dirty="0"/>
              <a:t> в российской экономике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393C4C-2FA2-4094-9401-6E477AC5A7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В основном пилотные проекты</a:t>
            </a:r>
          </a:p>
          <a:p>
            <a:r>
              <a:rPr lang="ru-RU" dirty="0"/>
              <a:t>Активно используется злоумышленниками – программы-вымогатели и </a:t>
            </a:r>
            <a:r>
              <a:rPr lang="ru-RU" dirty="0" err="1"/>
              <a:t>криптоджекеры</a:t>
            </a:r>
            <a:endParaRPr lang="ru-RU" dirty="0"/>
          </a:p>
          <a:p>
            <a:r>
              <a:rPr lang="ru-RU" dirty="0"/>
              <a:t>Масштабное внедрение зависит от легитимизации технологии в глазах пользователей</a:t>
            </a:r>
          </a:p>
        </p:txBody>
      </p:sp>
      <p:pic>
        <p:nvPicPr>
          <p:cNvPr id="5122" name="Picture 2" descr="Национальная экономика России: кризисные процессы | VlastiDengi.Com">
            <a:extLst>
              <a:ext uri="{FF2B5EF4-FFF2-40B4-BE49-F238E27FC236}">
                <a16:creationId xmlns:a16="http://schemas.microsoft.com/office/drawing/2014/main" id="{C961659D-BBBE-46A9-AD53-0407B22C3CC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2667000"/>
            <a:ext cx="41656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648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98D64A-E61B-43CB-82B6-DCFDC286A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treasury and cash management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497BD9-0ADC-4CEB-A334-DC1BDE038AA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err="1"/>
              <a:t>Альфа-банк</a:t>
            </a:r>
            <a:r>
              <a:rPr lang="ru-RU" dirty="0"/>
              <a:t> и </a:t>
            </a:r>
            <a:r>
              <a:rPr lang="en-US" dirty="0"/>
              <a:t>X5 Retail Group</a:t>
            </a:r>
          </a:p>
          <a:p>
            <a:r>
              <a:rPr lang="ru-RU" dirty="0"/>
              <a:t>Сервисная модель взаимодействия с банком</a:t>
            </a:r>
          </a:p>
          <a:p>
            <a:r>
              <a:rPr lang="ru-RU" dirty="0"/>
              <a:t>Самостоятельное определение бизнес-логики клиентом</a:t>
            </a:r>
          </a:p>
        </p:txBody>
      </p:sp>
      <p:pic>
        <p:nvPicPr>
          <p:cNvPr id="6146" name="Picture 2" descr="X5 Retail Group | ВКонтакте">
            <a:extLst>
              <a:ext uri="{FF2B5EF4-FFF2-40B4-BE49-F238E27FC236}">
                <a16:creationId xmlns:a16="http://schemas.microsoft.com/office/drawing/2014/main" id="{CAB1DE82-04DA-420E-8A80-997B31AE0BF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938" y="2262494"/>
            <a:ext cx="3628233" cy="362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537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8F7B5F-C218-4282-98DE-7B451C055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Лаборатория </a:t>
            </a:r>
            <a:r>
              <a:rPr lang="ru-RU" dirty="0" err="1"/>
              <a:t>блокчейн</a:t>
            </a:r>
            <a:r>
              <a:rPr lang="ru-RU" dirty="0"/>
              <a:t> Сбербанка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B2F8F7-833B-4230-A5F7-56A3FE3BB9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Сделки РЕПО на основании распределённого реестра с использованием смарт-контрактов</a:t>
            </a:r>
          </a:p>
          <a:p>
            <a:r>
              <a:rPr lang="ru-RU" dirty="0" err="1"/>
              <a:t>Сберкоин</a:t>
            </a:r>
            <a:r>
              <a:rPr lang="ru-RU" dirty="0"/>
              <a:t> – цифровой вексель?</a:t>
            </a:r>
          </a:p>
        </p:txBody>
      </p:sp>
      <p:pic>
        <p:nvPicPr>
          <p:cNvPr id="7170" name="Picture 2" descr="Частным клиентам — СберБанк">
            <a:extLst>
              <a:ext uri="{FF2B5EF4-FFF2-40B4-BE49-F238E27FC236}">
                <a16:creationId xmlns:a16="http://schemas.microsoft.com/office/drawing/2014/main" id="{DB1C691E-32F5-44EF-98C5-4B91C31D0B4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967" y="2033037"/>
            <a:ext cx="4011127" cy="401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704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BE93E5-3404-4EC6-B796-C059CA2EB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Новгородская ОКБ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77CCDA-1A66-473C-92A0-F327FF216B7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Система мониторинга лекарств на основе </a:t>
            </a:r>
            <a:r>
              <a:rPr lang="en-US" dirty="0"/>
              <a:t>Ethereum</a:t>
            </a:r>
          </a:p>
          <a:p>
            <a:r>
              <a:rPr lang="ru-RU" dirty="0"/>
              <a:t>Отделения обменивались сведениями о больных, наличии и использовании препаратов</a:t>
            </a:r>
          </a:p>
          <a:p>
            <a:r>
              <a:rPr lang="ru-RU" dirty="0"/>
              <a:t>Исключение нежелательных манипуляций с распределение препаратов</a:t>
            </a:r>
          </a:p>
          <a:p>
            <a:r>
              <a:rPr lang="ru-RU" dirty="0"/>
              <a:t>За 7 месяцев программы сэкономлено 12% бюджета на закупку лекарств</a:t>
            </a:r>
          </a:p>
        </p:txBody>
      </p:sp>
      <p:pic>
        <p:nvPicPr>
          <p:cNvPr id="8194" name="Picture 2" descr="ГОБУЗ «Новгородская областная клиническая больница»">
            <a:extLst>
              <a:ext uri="{FF2B5EF4-FFF2-40B4-BE49-F238E27FC236}">
                <a16:creationId xmlns:a16="http://schemas.microsoft.com/office/drawing/2014/main" id="{535055C4-58CB-47BF-8405-1DD29EAF403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652" y="2659273"/>
            <a:ext cx="3808867" cy="278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590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39951-461E-4612-9E34-B619C00DD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Пензенский государственный университет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E01B25-21B9-469E-954A-D98963BB87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Электронные дипломы</a:t>
            </a:r>
          </a:p>
          <a:p>
            <a:r>
              <a:rPr lang="ru-RU" dirty="0"/>
              <a:t>Выдача, хранение и проверка – компания </a:t>
            </a:r>
            <a:r>
              <a:rPr lang="en-US" dirty="0" err="1"/>
              <a:t>Credentia</a:t>
            </a:r>
            <a:r>
              <a:rPr lang="en-US" dirty="0"/>
              <a:t> </a:t>
            </a:r>
            <a:r>
              <a:rPr lang="ru-RU" dirty="0"/>
              <a:t>с использованием </a:t>
            </a:r>
            <a:r>
              <a:rPr lang="ru-RU" dirty="0" err="1"/>
              <a:t>блокчейна</a:t>
            </a:r>
            <a:endParaRPr lang="ru-RU" dirty="0"/>
          </a:p>
        </p:txBody>
      </p:sp>
      <p:pic>
        <p:nvPicPr>
          <p:cNvPr id="9220" name="Picture 4" descr="Федеральное государственное бюджетное образовательное учреждение высшего  профессионального образования «Пензенский государственный унивеситет»  (ФГБОУ ВПО «ПГУ») | НТ НП Биотех2030">
            <a:extLst>
              <a:ext uri="{FF2B5EF4-FFF2-40B4-BE49-F238E27FC236}">
                <a16:creationId xmlns:a16="http://schemas.microsoft.com/office/drawing/2014/main" id="{B317D6CA-EBFF-4207-AC50-1FEDF73C393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943" y="2122141"/>
            <a:ext cx="3880091" cy="368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857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5AC320-6B19-443A-B7CD-47DD7C0B8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Выборы депутатов в </a:t>
            </a:r>
            <a:r>
              <a:rPr lang="ru-RU" dirty="0" err="1"/>
              <a:t>МосГорДуму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6042C3-3A52-4A86-83E2-2C6FABE817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Экспериментальное электронное голосование в округах №1, 10, 30</a:t>
            </a:r>
          </a:p>
          <a:p>
            <a:r>
              <a:rPr lang="ru-RU" dirty="0"/>
              <a:t>Распределённый реестр использовался для обеспечения целостности, конфиденциальности и доступности голосов</a:t>
            </a:r>
          </a:p>
          <a:p>
            <a:r>
              <a:rPr lang="ru-RU" dirty="0"/>
              <a:t>Приватный ключ для расшифровки данных оказался записан непосредственно в </a:t>
            </a:r>
            <a:r>
              <a:rPr lang="ru-RU" dirty="0" err="1"/>
              <a:t>блокчейн</a:t>
            </a:r>
            <a:r>
              <a:rPr lang="ru-RU" dirty="0"/>
              <a:t>, что привело к раскрытию</a:t>
            </a:r>
          </a:p>
        </p:txBody>
      </p:sp>
      <p:pic>
        <p:nvPicPr>
          <p:cNvPr id="10242" name="Picture 2" descr="Московская городская дума | Московское ЯБЛОКО">
            <a:extLst>
              <a:ext uri="{FF2B5EF4-FFF2-40B4-BE49-F238E27FC236}">
                <a16:creationId xmlns:a16="http://schemas.microsoft.com/office/drawing/2014/main" id="{1F072D81-AC1A-4E77-BB95-B417D8CEDA6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667" y="2599373"/>
            <a:ext cx="560754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17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A445AA-259F-4491-ABF0-C3604ABD5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 по главе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1CF32F-FFC3-41F0-91CD-05E8FE6F8A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 российской экономике – в основном пилотные проекты с большим потенциалом</a:t>
            </a:r>
          </a:p>
          <a:p>
            <a:r>
              <a:rPr lang="ru-RU" dirty="0"/>
              <a:t>Возможно использование различных </a:t>
            </a:r>
            <a:r>
              <a:rPr lang="ru-RU" dirty="0" err="1"/>
              <a:t>блокчейн</a:t>
            </a:r>
            <a:r>
              <a:rPr lang="ru-RU" dirty="0"/>
              <a:t>-протоколов для обеспечения безопасности распределённых вычислений</a:t>
            </a:r>
          </a:p>
          <a:p>
            <a:r>
              <a:rPr lang="ru-RU" dirty="0"/>
              <a:t>Активно используется злоумышленниками – программы-вымогатели и </a:t>
            </a:r>
            <a:r>
              <a:rPr lang="ru-RU" dirty="0" err="1"/>
              <a:t>криптоджекеры</a:t>
            </a:r>
            <a:endParaRPr lang="ru-RU" dirty="0"/>
          </a:p>
          <a:p>
            <a:r>
              <a:rPr lang="ru-RU" dirty="0"/>
              <a:t>Используется в теневой экономике</a:t>
            </a:r>
          </a:p>
          <a:p>
            <a:r>
              <a:rPr lang="ru-RU" dirty="0"/>
              <a:t>Масштабное внедрение зависит от легитимизации технологии в глазах пользователей</a:t>
            </a:r>
          </a:p>
          <a:p>
            <a:endParaRPr lang="ru-RU" dirty="0"/>
          </a:p>
        </p:txBody>
      </p:sp>
      <p:pic>
        <p:nvPicPr>
          <p:cNvPr id="12290" name="Picture 2" descr="Collection of articles">
            <a:extLst>
              <a:ext uri="{FF2B5EF4-FFF2-40B4-BE49-F238E27FC236}">
                <a16:creationId xmlns:a16="http://schemas.microsoft.com/office/drawing/2014/main" id="{21BD9757-E422-49F1-A4D4-E5ECDCD51F6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284" y="2438399"/>
            <a:ext cx="4429740" cy="313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804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4A5525-E437-40F9-B06D-D3928EBEC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90500"/>
            <a:ext cx="10018713" cy="1752599"/>
          </a:xfrm>
        </p:spPr>
        <p:txBody>
          <a:bodyPr/>
          <a:lstStyle/>
          <a:p>
            <a:r>
              <a:rPr lang="ru-RU" dirty="0"/>
              <a:t>Часть </a:t>
            </a:r>
            <a:r>
              <a:rPr lang="en-US" dirty="0"/>
              <a:t>II. </a:t>
            </a:r>
            <a:r>
              <a:rPr lang="ru-RU" dirty="0"/>
              <a:t>Программы-вымогатели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3FC1C7-9171-48DA-9029-AE2C6B8D86B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Ransomware 101: What Is Ransomware and How Can You Protect Your Business?">
            <a:extLst>
              <a:ext uri="{FF2B5EF4-FFF2-40B4-BE49-F238E27FC236}">
                <a16:creationId xmlns:a16="http://schemas.microsoft.com/office/drawing/2014/main" id="{E3D8C6C7-628A-45B3-83FD-9CC406E4057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052" y="2286806"/>
            <a:ext cx="6941230" cy="366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221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Что такое программы-вымогатели?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078346" y="2666999"/>
            <a:ext cx="5237078" cy="3124200"/>
          </a:xfrm>
        </p:spPr>
        <p:txBody>
          <a:bodyPr>
            <a:noAutofit/>
          </a:bodyPr>
          <a:lstStyle/>
          <a:p>
            <a:r>
              <a:rPr lang="ru-RU" sz="2800" dirty="0"/>
              <a:t>Вредоносные программы</a:t>
            </a:r>
            <a:endParaRPr lang="en-US" sz="2800" dirty="0"/>
          </a:p>
          <a:p>
            <a:r>
              <a:rPr lang="ru-RU" sz="2800" dirty="0"/>
              <a:t>Программы-вымогатели – вредоносные программы, требующие выкуп за доступ</a:t>
            </a:r>
            <a:endParaRPr lang="en-US" sz="2800" dirty="0"/>
          </a:p>
          <a:p>
            <a:r>
              <a:rPr lang="ru-RU" sz="2800" dirty="0"/>
              <a:t>Криптографические программы-вымогатели используют шифрование для предотвращения доступа пользователей к данным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01900979"/>
              </p:ext>
            </p:extLst>
          </p:nvPr>
        </p:nvGraphicFramePr>
        <p:xfrm>
          <a:off x="6062133" y="1659467"/>
          <a:ext cx="6959600" cy="4758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249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32A088-FD1E-481D-87BE-532117F4D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Влияние программ-вымогателей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139BD2-8C16-47BD-AD07-6883C4370F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В 202</a:t>
            </a:r>
            <a:r>
              <a:rPr lang="en-US" dirty="0"/>
              <a:t>5</a:t>
            </a:r>
            <a:r>
              <a:rPr lang="ru-RU" dirty="0"/>
              <a:t> году рост на </a:t>
            </a:r>
            <a:r>
              <a:rPr lang="en-US" dirty="0"/>
              <a:t>32</a:t>
            </a:r>
            <a:r>
              <a:rPr lang="ru-RU" dirty="0"/>
              <a:t>%</a:t>
            </a:r>
            <a:endParaRPr lang="en-US" dirty="0"/>
          </a:p>
          <a:p>
            <a:r>
              <a:rPr lang="ru-RU" dirty="0"/>
              <a:t>Всего зафиксировано более 7000 успешных атак</a:t>
            </a:r>
          </a:p>
          <a:p>
            <a:r>
              <a:rPr lang="ru-RU" dirty="0"/>
              <a:t>Средний размер выкупа – 1 миллион долларов</a:t>
            </a:r>
          </a:p>
          <a:p>
            <a:r>
              <a:rPr lang="ru-RU" dirty="0"/>
              <a:t>Общий ущерб – 56 миллиардов, включая выкупы и расходы на восстановление систем</a:t>
            </a:r>
          </a:p>
        </p:txBody>
      </p:sp>
      <p:pic>
        <p:nvPicPr>
          <p:cNvPr id="14338" name="Picture 2" descr="RANSOMWARE ON THE RISE (again) | HALOCK">
            <a:extLst>
              <a:ext uri="{FF2B5EF4-FFF2-40B4-BE49-F238E27FC236}">
                <a16:creationId xmlns:a16="http://schemas.microsoft.com/office/drawing/2014/main" id="{3D0C12BD-050D-4EE1-B9AE-6896B9B4666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973" y="2789853"/>
            <a:ext cx="5242051" cy="270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025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F63CD-136F-4603-8EF5-13E5E3123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Предыдущие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B84155-811F-45FC-A635-7AB8C9EAFB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Наблюдение за файловой системой</a:t>
            </a:r>
          </a:p>
          <a:p>
            <a:r>
              <a:rPr lang="ru-RU" dirty="0"/>
              <a:t>Специальные драйвера</a:t>
            </a:r>
          </a:p>
          <a:p>
            <a:r>
              <a:rPr lang="ru-RU" dirty="0"/>
              <a:t>Папки-приманки</a:t>
            </a:r>
          </a:p>
          <a:p>
            <a:r>
              <a:rPr lang="ru-RU" dirty="0"/>
              <a:t>Программно-определяемые сети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EABD45C-649A-44D0-8B1B-AA49A0178C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15404" y="2194904"/>
            <a:ext cx="4427147" cy="368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755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2CBE7-4045-4729-9108-B41211A55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Программы-вымогатели, исследованные нами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C66D37-0FDE-44A2-820D-5A6A542DD4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86% собраны из открытых репозиториев вредоносных программ</a:t>
            </a:r>
          </a:p>
          <a:p>
            <a:r>
              <a:rPr lang="ru-RU" dirty="0"/>
              <a:t>14% - вручную на форумах ИБ</a:t>
            </a:r>
          </a:p>
          <a:p>
            <a:r>
              <a:rPr lang="ru-RU" dirty="0"/>
              <a:t>Всего собрано более 300 экземпляров</a:t>
            </a:r>
          </a:p>
          <a:p>
            <a:r>
              <a:rPr lang="ru-RU" dirty="0"/>
              <a:t>38 работало в нашей виртуальной среде</a:t>
            </a:r>
          </a:p>
        </p:txBody>
      </p:sp>
      <p:pic>
        <p:nvPicPr>
          <p:cNvPr id="15362" name="Picture 2" descr="WannaCry: как работает крупнейшее компьютерное вымогательство - BBC News  Русская служба">
            <a:extLst>
              <a:ext uri="{FF2B5EF4-FFF2-40B4-BE49-F238E27FC236}">
                <a16:creationId xmlns:a16="http://schemas.microsoft.com/office/drawing/2014/main" id="{3BD2217B-FE30-44B7-AE78-FE2DB2BD65B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032" y="2667000"/>
            <a:ext cx="5224993" cy="29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634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1438D-98ED-4598-AB84-44658B0EF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43CA79-C27C-4316-9176-D998D4515B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01B99C1F-83F0-424C-BC7C-CF8848FF7A3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54954557"/>
              </p:ext>
            </p:extLst>
          </p:nvPr>
        </p:nvGraphicFramePr>
        <p:xfrm>
          <a:off x="3420872" y="1066800"/>
          <a:ext cx="6145590" cy="54416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2197">
                  <a:extLst>
                    <a:ext uri="{9D8B030D-6E8A-4147-A177-3AD203B41FA5}">
                      <a16:colId xmlns:a16="http://schemas.microsoft.com/office/drawing/2014/main" val="229728447"/>
                    </a:ext>
                  </a:extLst>
                </a:gridCol>
                <a:gridCol w="1133333">
                  <a:extLst>
                    <a:ext uri="{9D8B030D-6E8A-4147-A177-3AD203B41FA5}">
                      <a16:colId xmlns:a16="http://schemas.microsoft.com/office/drawing/2014/main" val="3724327879"/>
                    </a:ext>
                  </a:extLst>
                </a:gridCol>
                <a:gridCol w="1550330">
                  <a:extLst>
                    <a:ext uri="{9D8B030D-6E8A-4147-A177-3AD203B41FA5}">
                      <a16:colId xmlns:a16="http://schemas.microsoft.com/office/drawing/2014/main" val="2898976554"/>
                    </a:ext>
                  </a:extLst>
                </a:gridCol>
                <a:gridCol w="1819730">
                  <a:extLst>
                    <a:ext uri="{9D8B030D-6E8A-4147-A177-3AD203B41FA5}">
                      <a16:colId xmlns:a16="http://schemas.microsoft.com/office/drawing/2014/main" val="3838948192"/>
                    </a:ext>
                  </a:extLst>
                </a:gridCol>
              </a:tblGrid>
              <a:tr h="11550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Семейство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Число образцов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Алгоритм шифрования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Использование</a:t>
                      </a:r>
                      <a:br>
                        <a:rPr lang="ru-RU" sz="1600">
                          <a:effectLst/>
                        </a:rPr>
                      </a:br>
                      <a:r>
                        <a:rPr lang="ru-RU" sz="1600">
                          <a:effectLst/>
                        </a:rPr>
                        <a:t>встроенных библиотек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extLst>
                  <a:ext uri="{0D108BD9-81ED-4DB2-BD59-A6C34878D82A}">
                    <a16:rowId xmlns:a16="http://schemas.microsoft.com/office/drawing/2014/main" val="1044830019"/>
                  </a:ext>
                </a:extLst>
              </a:tr>
              <a:tr h="2909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Gpcode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AES - ECB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extLst>
                  <a:ext uri="{0D108BD9-81ED-4DB2-BD59-A6C34878D82A}">
                    <a16:rowId xmlns:a16="http://schemas.microsoft.com/office/drawing/2014/main" val="727620917"/>
                  </a:ext>
                </a:extLst>
              </a:tr>
              <a:tr h="5789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CryptoLocker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AES </a:t>
                      </a:r>
                      <a:r>
                        <a:rPr lang="ru-RU" sz="1600" dirty="0" err="1">
                          <a:effectLst/>
                        </a:rPr>
                        <a:t>разл</a:t>
                      </a:r>
                      <a:r>
                        <a:rPr lang="ru-RU" sz="1600" dirty="0">
                          <a:effectLst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нет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extLst>
                  <a:ext uri="{0D108BD9-81ED-4DB2-BD59-A6C34878D82A}">
                    <a16:rowId xmlns:a16="http://schemas.microsoft.com/office/drawing/2014/main" val="3075276905"/>
                  </a:ext>
                </a:extLst>
              </a:tr>
              <a:tr h="2909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CryptoWall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AES – CBC</a:t>
                      </a:r>
                      <a:r>
                        <a:rPr lang="en-US" sz="1600" dirty="0">
                          <a:effectLst/>
                        </a:rPr>
                        <a:t>|ECB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нет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extLst>
                  <a:ext uri="{0D108BD9-81ED-4DB2-BD59-A6C34878D82A}">
                    <a16:rowId xmlns:a16="http://schemas.microsoft.com/office/drawing/2014/main" val="803659313"/>
                  </a:ext>
                </a:extLst>
              </a:tr>
              <a:tr h="2909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CTB-Locker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AES - ECB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extLst>
                  <a:ext uri="{0D108BD9-81ED-4DB2-BD59-A6C34878D82A}">
                    <a16:rowId xmlns:a16="http://schemas.microsoft.com/office/drawing/2014/main" val="1091525870"/>
                  </a:ext>
                </a:extLst>
              </a:tr>
              <a:tr h="5789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TorrentLocker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AES - CTR|CBC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нет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extLst>
                  <a:ext uri="{0D108BD9-81ED-4DB2-BD59-A6C34878D82A}">
                    <a16:rowId xmlns:a16="http://schemas.microsoft.com/office/drawing/2014/main" val="1669864781"/>
                  </a:ext>
                </a:extLst>
              </a:tr>
              <a:tr h="5789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TeslaCrypt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AES - ECB|CBC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extLst>
                  <a:ext uri="{0D108BD9-81ED-4DB2-BD59-A6C34878D82A}">
                    <a16:rowId xmlns:a16="http://schemas.microsoft.com/office/drawing/2014/main" val="3535201776"/>
                  </a:ext>
                </a:extLst>
              </a:tr>
              <a:tr h="5789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CrypVault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RSA - OAEP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нет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extLst>
                  <a:ext uri="{0D108BD9-81ED-4DB2-BD59-A6C34878D82A}">
                    <a16:rowId xmlns:a16="http://schemas.microsoft.com/office/drawing/2014/main" val="2219585492"/>
                  </a:ext>
                </a:extLst>
              </a:tr>
              <a:tr h="5789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Locky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AES - CTR|ECB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нет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extLst>
                  <a:ext uri="{0D108BD9-81ED-4DB2-BD59-A6C34878D82A}">
                    <a16:rowId xmlns:a16="http://schemas.microsoft.com/office/drawing/2014/main" val="2946939295"/>
                  </a:ext>
                </a:extLst>
              </a:tr>
              <a:tr h="2909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Petya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Salsa20, др.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624" marR="8937" marT="21311" marB="0"/>
                </a:tc>
                <a:extLst>
                  <a:ext uri="{0D108BD9-81ED-4DB2-BD59-A6C34878D82A}">
                    <a16:rowId xmlns:a16="http://schemas.microsoft.com/office/drawing/2014/main" val="3337217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160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EC49A1-3789-4DDB-ACCB-7A5FD285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9980"/>
            <a:ext cx="10018713" cy="1752599"/>
          </a:xfrm>
        </p:spPr>
        <p:txBody>
          <a:bodyPr/>
          <a:lstStyle/>
          <a:p>
            <a:r>
              <a:rPr lang="ru-RU" dirty="0"/>
              <a:t>Атака на </a:t>
            </a:r>
            <a:r>
              <a:rPr lang="ru-RU" dirty="0" err="1"/>
              <a:t>криптопротокол</a:t>
            </a:r>
            <a:r>
              <a:rPr lang="ru-RU" dirty="0"/>
              <a:t> программы-вымогателя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CB5DED-D90D-41BD-9EFC-7741D67A4F5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Ранние экземпляры программ-вымогателей использовали поверхностное шифрование по протоколу </a:t>
            </a:r>
            <a:r>
              <a:rPr lang="en-US" dirty="0"/>
              <a:t>AES</a:t>
            </a:r>
          </a:p>
          <a:p>
            <a:r>
              <a:rPr lang="en-US" dirty="0" err="1"/>
              <a:t>GPCode</a:t>
            </a:r>
            <a:r>
              <a:rPr lang="en-US" dirty="0"/>
              <a:t>, CTB-Locker</a:t>
            </a:r>
          </a:p>
          <a:p>
            <a:r>
              <a:rPr lang="ru-RU" dirty="0"/>
              <a:t>Цель злоумышленника – просто сделать файл недоступным</a:t>
            </a:r>
          </a:p>
          <a:p>
            <a:r>
              <a:rPr lang="ru-RU" dirty="0"/>
              <a:t>2 основных режима: </a:t>
            </a:r>
            <a:r>
              <a:rPr lang="en-US" dirty="0"/>
              <a:t>ECB, CBC</a:t>
            </a:r>
            <a:endParaRPr lang="ru-RU" dirty="0"/>
          </a:p>
        </p:txBody>
      </p:sp>
      <p:pic>
        <p:nvPicPr>
          <p:cNvPr id="17410" name="Picture 2" descr="Что такое шифрование AES и как оно работает? - TECHNODOR | Руководство по  гаджетам, технологиям и электронике, программное обеспечение и обзоры.">
            <a:extLst>
              <a:ext uri="{FF2B5EF4-FFF2-40B4-BE49-F238E27FC236}">
                <a16:creationId xmlns:a16="http://schemas.microsoft.com/office/drawing/2014/main" id="{A780B791-F9BD-4686-A38A-03C7741AD63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653" y="2280258"/>
            <a:ext cx="3874143" cy="351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75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Режим </a:t>
            </a:r>
            <a:r>
              <a:rPr lang="en-US" sz="6000" dirty="0"/>
              <a:t>ECB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0965" y="2699083"/>
            <a:ext cx="4895055" cy="3124201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/>
              <a:t>Режим Электронной Кодовой Книги</a:t>
            </a:r>
            <a:endParaRPr lang="en-US" sz="2800" dirty="0"/>
          </a:p>
          <a:p>
            <a:r>
              <a:rPr lang="ru-RU" sz="2800" dirty="0"/>
              <a:t>Данные делятся на блоки</a:t>
            </a:r>
          </a:p>
          <a:p>
            <a:r>
              <a:rPr lang="ru-RU" sz="2800" dirty="0"/>
              <a:t>Блоки шифруются независимо друг от друга</a:t>
            </a:r>
          </a:p>
          <a:p>
            <a:r>
              <a:rPr lang="ru-RU" sz="2800" dirty="0"/>
              <a:t>Идентичные блоки исходных данных превращаются в идентичные блоки зашифрованных данных</a:t>
            </a:r>
          </a:p>
          <a:p>
            <a:endParaRPr lang="ru-RU" sz="2800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D2C1F0B-345D-49F0-9F61-C9582C859B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66020" y="2883159"/>
            <a:ext cx="6069750" cy="189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552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1F4AC-C580-48C4-B10A-88DDFEBC2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10" y="79310"/>
            <a:ext cx="10018713" cy="1752599"/>
          </a:xfrm>
        </p:spPr>
        <p:txBody>
          <a:bodyPr/>
          <a:lstStyle/>
          <a:p>
            <a:r>
              <a:rPr lang="ru-RU" dirty="0"/>
              <a:t>Проведенная нами атака повторного воспроизведения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8A62CC-4995-413E-B6BD-935747FD34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93643" y="2667000"/>
            <a:ext cx="4895055" cy="3124201"/>
          </a:xfrm>
        </p:spPr>
        <p:txBody>
          <a:bodyPr/>
          <a:lstStyle/>
          <a:p>
            <a:r>
              <a:rPr lang="ru-RU" dirty="0"/>
              <a:t>Специальное кодирование данных</a:t>
            </a:r>
          </a:p>
          <a:p>
            <a:r>
              <a:rPr lang="ru-RU" dirty="0"/>
              <a:t>Расширение - Каждый байт данных дополняется нулевыми байтами до получения блока размера n. (</a:t>
            </a:r>
            <a:r>
              <a:rPr lang="en-US" dirty="0"/>
              <a:t>AES n=16)</a:t>
            </a:r>
          </a:p>
          <a:p>
            <a:r>
              <a:rPr lang="ru-RU" dirty="0"/>
              <a:t>файл </a:t>
            </a:r>
            <a:r>
              <a:rPr lang="en-US" dirty="0"/>
              <a:t>T</a:t>
            </a:r>
            <a:r>
              <a:rPr lang="ru-RU" dirty="0"/>
              <a:t> размером </a:t>
            </a:r>
            <a:r>
              <a:rPr lang="en-US" dirty="0"/>
              <a:t>m</a:t>
            </a:r>
            <a:r>
              <a:rPr lang="ru-RU" dirty="0"/>
              <a:t> байт: </a:t>
            </a:r>
            <a:r>
              <a:rPr lang="en-US" dirty="0"/>
              <a:t>T</a:t>
            </a:r>
            <a:r>
              <a:rPr lang="ru-RU" dirty="0"/>
              <a:t> = </a:t>
            </a:r>
            <a:r>
              <a:rPr lang="en-US" dirty="0"/>
              <a:t>B</a:t>
            </a:r>
            <a:r>
              <a:rPr lang="ru-RU" baseline="-25000" dirty="0"/>
              <a:t>0</a:t>
            </a:r>
            <a:r>
              <a:rPr lang="ru-RU" dirty="0"/>
              <a:t>, </a:t>
            </a:r>
            <a:r>
              <a:rPr lang="en-US" dirty="0"/>
              <a:t>B</a:t>
            </a:r>
            <a:r>
              <a:rPr lang="ru-RU" baseline="-25000" dirty="0"/>
              <a:t>1, </a:t>
            </a:r>
            <a:r>
              <a:rPr lang="ru-RU" dirty="0"/>
              <a:t>… , </a:t>
            </a:r>
            <a:r>
              <a:rPr lang="en-US" dirty="0" err="1"/>
              <a:t>B</a:t>
            </a:r>
            <a:r>
              <a:rPr lang="en-US" baseline="-25000" dirty="0" err="1"/>
              <a:t>m</a:t>
            </a:r>
            <a:r>
              <a:rPr lang="ru-RU" baseline="-25000" dirty="0"/>
              <a:t>  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Превращается в </a:t>
            </a:r>
          </a:p>
          <a:p>
            <a:pPr marL="0" indent="0">
              <a:buNone/>
            </a:pPr>
            <a:r>
              <a:rPr lang="ru-RU" dirty="0"/>
              <a:t>       </a:t>
            </a:r>
            <a:r>
              <a:rPr lang="en-US" dirty="0" err="1"/>
              <a:t>eT</a:t>
            </a:r>
            <a:r>
              <a:rPr lang="en-US" dirty="0"/>
              <a:t> = B0,0…0, B1,0…0, … , Bm,0…0</a:t>
            </a:r>
            <a:endParaRPr lang="ru-RU" dirty="0"/>
          </a:p>
          <a:p>
            <a:r>
              <a:rPr lang="ru-RU" dirty="0"/>
              <a:t>словарь: </a:t>
            </a:r>
            <a:r>
              <a:rPr lang="en-US" dirty="0" err="1"/>
              <a:t>dic</a:t>
            </a:r>
            <a:r>
              <a:rPr lang="en-US" dirty="0"/>
              <a:t> = 0,0…0,1,0…0,…,255,0…0</a:t>
            </a:r>
            <a:endParaRPr lang="ru-RU" dirty="0"/>
          </a:p>
        </p:txBody>
      </p:sp>
      <p:pic>
        <p:nvPicPr>
          <p:cNvPr id="18434" name="Picture 2" descr="Replay Icon of Line style - Available in SVG, PNG, EPS, AI &amp; Icon fonts">
            <a:extLst>
              <a:ext uri="{FF2B5EF4-FFF2-40B4-BE49-F238E27FC236}">
                <a16:creationId xmlns:a16="http://schemas.microsoft.com/office/drawing/2014/main" id="{6BE4E0CF-C3CE-4838-8118-1B391331530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759" y="1968759"/>
            <a:ext cx="3822441" cy="382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4151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1F4AC-C580-48C4-B10A-88DDFEBC2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10" y="7931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Проведенная нами атака повторного воспроизведения</a:t>
            </a:r>
            <a:r>
              <a:rPr lang="en-US" dirty="0"/>
              <a:t>:</a:t>
            </a:r>
            <a:br>
              <a:rPr lang="en-US" dirty="0"/>
            </a:br>
            <a:r>
              <a:rPr lang="ru-RU" dirty="0"/>
              <a:t>случай </a:t>
            </a:r>
            <a:r>
              <a:rPr lang="en-US" dirty="0"/>
              <a:t>I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8A62CC-4995-413E-B6BD-935747FD34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93643" y="2667000"/>
            <a:ext cx="4895055" cy="3124201"/>
          </a:xfrm>
        </p:spPr>
        <p:txBody>
          <a:bodyPr/>
          <a:lstStyle/>
          <a:p>
            <a:r>
              <a:rPr lang="ru-RU" dirty="0"/>
              <a:t>Программа-вымогатель использует один и тот же ключ для шифрования всех файлов на компьютере</a:t>
            </a:r>
          </a:p>
          <a:p>
            <a:r>
              <a:rPr lang="ru-RU" dirty="0"/>
              <a:t>Ключ используется для шифрования и файлов, и словаря</a:t>
            </a:r>
          </a:p>
          <a:p>
            <a:r>
              <a:rPr lang="ru-RU" dirty="0"/>
              <a:t>Зашифрованные блоки из файла могут быть однозначно соотнесены с зашифрованными блоками из словаря, для которых известно их исходное значение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9AB02EA-58FA-429A-B824-0CF922827B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490" y="2934178"/>
            <a:ext cx="3483169" cy="2229228"/>
          </a:xfrm>
        </p:spPr>
      </p:pic>
    </p:spTree>
    <p:extLst>
      <p:ext uri="{BB962C8B-B14F-4D97-AF65-F5344CB8AC3E}">
        <p14:creationId xmlns:p14="http://schemas.microsoft.com/office/powerpoint/2010/main" val="7994067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1F4AC-C580-48C4-B10A-88DDFEBC2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10" y="7931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Проведенная нами атака повторного воспроизведения</a:t>
            </a:r>
            <a:r>
              <a:rPr lang="en-US" dirty="0"/>
              <a:t>:</a:t>
            </a:r>
            <a:br>
              <a:rPr lang="en-US" dirty="0"/>
            </a:br>
            <a:r>
              <a:rPr lang="ru-RU" dirty="0"/>
              <a:t>случай </a:t>
            </a:r>
            <a:r>
              <a:rPr lang="en-US" dirty="0"/>
              <a:t>II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8A62CC-4995-413E-B6BD-935747FD34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93643" y="2667000"/>
            <a:ext cx="4895055" cy="312420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Программа-вымогатель генерирует новый ключ для шифрования каждого нового файла</a:t>
            </a:r>
          </a:p>
          <a:p>
            <a:r>
              <a:rPr lang="ru-RU" dirty="0"/>
              <a:t>Словарь создаётся в начале файла</a:t>
            </a:r>
          </a:p>
          <a:p>
            <a:r>
              <a:rPr lang="fr-FR" dirty="0"/>
              <a:t>файл T расширяется в dic+eT: dic+eT=0,0…0,1,0…0,…,255,0…0, B0,0…0, B1,0…0, … , Bm,0…0</a:t>
            </a:r>
            <a:endParaRPr lang="ru-RU" dirty="0"/>
          </a:p>
          <a:p>
            <a:r>
              <a:rPr lang="ru-RU" dirty="0"/>
              <a:t>Соответственно файл и словарь по прежнему шифруются одним и тем же ключом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EE9CF30E-CEF2-446D-A8E2-6606D8A527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526" y="2881695"/>
            <a:ext cx="3748853" cy="2436754"/>
          </a:xfrm>
        </p:spPr>
      </p:pic>
    </p:spTree>
    <p:extLst>
      <p:ext uri="{BB962C8B-B14F-4D97-AF65-F5344CB8AC3E}">
        <p14:creationId xmlns:p14="http://schemas.microsoft.com/office/powerpoint/2010/main" val="8822913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5892C3-7285-44D2-918A-5C57B5C9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Ограничения предлагаемого нами метода противодействия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5B5530-02D9-4C84-AF91-E22CC0BB1D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Размер защищаемых файлов возрастает в </a:t>
            </a:r>
            <a:r>
              <a:rPr lang="en-US" dirty="0"/>
              <a:t>N </a:t>
            </a:r>
            <a:r>
              <a:rPr lang="ru-RU" dirty="0"/>
              <a:t>раз</a:t>
            </a:r>
          </a:p>
          <a:p>
            <a:r>
              <a:rPr lang="ru-RU" dirty="0"/>
              <a:t>Работает только против примитивных программ-вымогателей, использующих блочные шифры в режиме </a:t>
            </a:r>
            <a:r>
              <a:rPr lang="en-US" dirty="0"/>
              <a:t>ECB</a:t>
            </a:r>
            <a:endParaRPr lang="ru-RU" dirty="0"/>
          </a:p>
          <a:p>
            <a:r>
              <a:rPr lang="ru-RU" dirty="0"/>
              <a:t>В общем случае файл должен быть закодирован до инфицирования компьютера программой-вымогателем</a:t>
            </a:r>
          </a:p>
        </p:txBody>
      </p:sp>
      <p:pic>
        <p:nvPicPr>
          <p:cNvPr id="19464" name="Picture 8" descr="What are Research Limitations and Tips to Organize Them | Marketing91">
            <a:extLst>
              <a:ext uri="{FF2B5EF4-FFF2-40B4-BE49-F238E27FC236}">
                <a16:creationId xmlns:a16="http://schemas.microsoft.com/office/drawing/2014/main" id="{6AC3C9FC-2AB4-4362-BE67-6E0947710D2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667" y="2666999"/>
            <a:ext cx="5224993" cy="293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3492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DD52A6-C865-428A-8AC1-BBBECCA4F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r>
              <a:rPr lang="ru-RU" dirty="0"/>
              <a:t>Результаты работы нашей программы специального кодирования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97AF5F1D-2661-4621-9A51-29FF3A5BC7D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12716349"/>
              </p:ext>
            </p:extLst>
          </p:nvPr>
        </p:nvGraphicFramePr>
        <p:xfrm>
          <a:off x="3343238" y="1758074"/>
          <a:ext cx="6587168" cy="43818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1993">
                  <a:extLst>
                    <a:ext uri="{9D8B030D-6E8A-4147-A177-3AD203B41FA5}">
                      <a16:colId xmlns:a16="http://schemas.microsoft.com/office/drawing/2014/main" val="675510358"/>
                    </a:ext>
                  </a:extLst>
                </a:gridCol>
                <a:gridCol w="1665899">
                  <a:extLst>
                    <a:ext uri="{9D8B030D-6E8A-4147-A177-3AD203B41FA5}">
                      <a16:colId xmlns:a16="http://schemas.microsoft.com/office/drawing/2014/main" val="655647861"/>
                    </a:ext>
                  </a:extLst>
                </a:gridCol>
                <a:gridCol w="1833088">
                  <a:extLst>
                    <a:ext uri="{9D8B030D-6E8A-4147-A177-3AD203B41FA5}">
                      <a16:colId xmlns:a16="http://schemas.microsoft.com/office/drawing/2014/main" val="2765439619"/>
                    </a:ext>
                  </a:extLst>
                </a:gridCol>
                <a:gridCol w="1606188">
                  <a:extLst>
                    <a:ext uri="{9D8B030D-6E8A-4147-A177-3AD203B41FA5}">
                      <a16:colId xmlns:a16="http://schemas.microsoft.com/office/drawing/2014/main" val="2225905883"/>
                    </a:ext>
                  </a:extLst>
                </a:gridCol>
              </a:tblGrid>
              <a:tr h="63725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Семейство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Число образцов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Алгоритм шифрования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Число успешных атак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extLst>
                  <a:ext uri="{0D108BD9-81ED-4DB2-BD59-A6C34878D82A}">
                    <a16:rowId xmlns:a16="http://schemas.microsoft.com/office/drawing/2014/main" val="1100327244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Gpcode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AES - ECB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extLst>
                  <a:ext uri="{0D108BD9-81ED-4DB2-BD59-A6C34878D82A}">
                    <a16:rowId xmlns:a16="http://schemas.microsoft.com/office/drawing/2014/main" val="1105027187"/>
                  </a:ext>
                </a:extLst>
              </a:tr>
              <a:tr h="42507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CryptoLocker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AES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extLst>
                  <a:ext uri="{0D108BD9-81ED-4DB2-BD59-A6C34878D82A}">
                    <a16:rowId xmlns:a16="http://schemas.microsoft.com/office/drawing/2014/main" val="3640735597"/>
                  </a:ext>
                </a:extLst>
              </a:tr>
              <a:tr h="42507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CryptoWall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AES – CBC</a:t>
                      </a:r>
                      <a:r>
                        <a:rPr lang="en-US" sz="1600" dirty="0">
                          <a:effectLst/>
                        </a:rPr>
                        <a:t>|ECB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extLst>
                  <a:ext uri="{0D108BD9-81ED-4DB2-BD59-A6C34878D82A}">
                    <a16:rowId xmlns:a16="http://schemas.microsoft.com/office/drawing/2014/main" val="3562204216"/>
                  </a:ext>
                </a:extLst>
              </a:tr>
              <a:tr h="42507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CTB-Locker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AES - ECB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extLst>
                  <a:ext uri="{0D108BD9-81ED-4DB2-BD59-A6C34878D82A}">
                    <a16:rowId xmlns:a16="http://schemas.microsoft.com/office/drawing/2014/main" val="970209175"/>
                  </a:ext>
                </a:extLst>
              </a:tr>
              <a:tr h="42507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TorrentLocker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AES - CTR|CBC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extLst>
                  <a:ext uri="{0D108BD9-81ED-4DB2-BD59-A6C34878D82A}">
                    <a16:rowId xmlns:a16="http://schemas.microsoft.com/office/drawing/2014/main" val="4292850903"/>
                  </a:ext>
                </a:extLst>
              </a:tr>
              <a:tr h="42507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TeslaCrypt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AES - ECB|CBC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extLst>
                  <a:ext uri="{0D108BD9-81ED-4DB2-BD59-A6C34878D82A}">
                    <a16:rowId xmlns:a16="http://schemas.microsoft.com/office/drawing/2014/main" val="752701381"/>
                  </a:ext>
                </a:extLst>
              </a:tr>
              <a:tr h="42507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CrypVault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RSA - OAEP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extLst>
                  <a:ext uri="{0D108BD9-81ED-4DB2-BD59-A6C34878D82A}">
                    <a16:rowId xmlns:a16="http://schemas.microsoft.com/office/drawing/2014/main" val="2240477895"/>
                  </a:ext>
                </a:extLst>
              </a:tr>
              <a:tr h="42507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Locky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AES - CTR|ECB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extLst>
                  <a:ext uri="{0D108BD9-81ED-4DB2-BD59-A6C34878D82A}">
                    <a16:rowId xmlns:a16="http://schemas.microsoft.com/office/drawing/2014/main" val="1938578173"/>
                  </a:ext>
                </a:extLst>
              </a:tr>
              <a:tr h="21289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Petya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Salsa20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др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540" marR="8468" marT="20192" marB="0"/>
                </a:tc>
                <a:extLst>
                  <a:ext uri="{0D108BD9-81ED-4DB2-BD59-A6C34878D82A}">
                    <a16:rowId xmlns:a16="http://schemas.microsoft.com/office/drawing/2014/main" val="2664145114"/>
                  </a:ext>
                </a:extLst>
              </a:tr>
            </a:tbl>
          </a:graphicData>
        </a:graphic>
      </p:graphicFrame>
      <p:sp>
        <p:nvSpPr>
          <p:cNvPr id="4" name="Объект 3">
            <a:extLst>
              <a:ext uri="{FF2B5EF4-FFF2-40B4-BE49-F238E27FC236}">
                <a16:creationId xmlns:a16="http://schemas.microsoft.com/office/drawing/2014/main" id="{F03C228D-1049-453A-8F81-E27E09978F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28546" y="6270170"/>
            <a:ext cx="6119511" cy="2985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2628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5044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Шифрование файлов программой-вымогателем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55035" y="1752599"/>
            <a:ext cx="4895055" cy="4544967"/>
          </a:xfrm>
        </p:spPr>
        <p:txBody>
          <a:bodyPr>
            <a:noAutofit/>
          </a:bodyPr>
          <a:lstStyle/>
          <a:p>
            <a:r>
              <a:rPr lang="ru-RU" sz="2000" dirty="0"/>
              <a:t>Для успешного получения выкупа необходимо шифрование файлов пользователя</a:t>
            </a:r>
            <a:endParaRPr lang="en-US" sz="2000" dirty="0"/>
          </a:p>
          <a:p>
            <a:r>
              <a:rPr lang="ru-RU" sz="2000" dirty="0"/>
              <a:t>Какую процедуру шифрования использовать?</a:t>
            </a:r>
            <a:endParaRPr lang="en-US" sz="2000" dirty="0"/>
          </a:p>
          <a:p>
            <a:r>
              <a:rPr lang="ru-RU" sz="2000" dirty="0"/>
              <a:t>Разработать собственную</a:t>
            </a:r>
            <a:endParaRPr lang="en-US" sz="2000" dirty="0"/>
          </a:p>
          <a:p>
            <a:r>
              <a:rPr lang="ru-RU" sz="2000" dirty="0"/>
              <a:t>Использовать готовую криптографическую библиотеку</a:t>
            </a:r>
          </a:p>
          <a:p>
            <a:r>
              <a:rPr lang="ru-RU" sz="2000" dirty="0"/>
              <a:t>В случае использования готовых криптографических библиотек возможно организовать перехват ключа шифрования из их вызовов</a:t>
            </a:r>
            <a:endParaRPr lang="en-US" sz="2000" dirty="0"/>
          </a:p>
        </p:txBody>
      </p:sp>
      <p:pic>
        <p:nvPicPr>
          <p:cNvPr id="6146" name="Picture 2" descr="https://images.vice.com/vice/images/articles/meta/2016/11/21/how-to-tell-if-your-alt-right-relative-is-trying-to-redpill-you-at-thanksgiving-147975694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090" y="2675465"/>
            <a:ext cx="5266202" cy="292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27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8FD111-F8BC-480D-B6A8-68B958EA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9980"/>
            <a:ext cx="10018713" cy="1752599"/>
          </a:xfrm>
        </p:spPr>
        <p:txBody>
          <a:bodyPr/>
          <a:lstStyle/>
          <a:p>
            <a:r>
              <a:rPr lang="ru-RU" dirty="0"/>
              <a:t>Перехват ключа шифрования программы-вымогателя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777ABA-A5BA-42C1-9D56-18AF16A1568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Преступники используют встроенные криптографические библиотеки для надёжности</a:t>
            </a:r>
          </a:p>
          <a:p>
            <a:r>
              <a:rPr lang="en-US" dirty="0"/>
              <a:t>Windows – CryptoAPI, CNG</a:t>
            </a:r>
          </a:p>
          <a:p>
            <a:r>
              <a:rPr lang="ru-RU" dirty="0"/>
              <a:t>Далее рассматриваем на примере </a:t>
            </a:r>
            <a:r>
              <a:rPr lang="en-US" dirty="0"/>
              <a:t>CNG</a:t>
            </a:r>
          </a:p>
          <a:p>
            <a:endParaRPr lang="ru-RU" dirty="0"/>
          </a:p>
        </p:txBody>
      </p:sp>
      <p:pic>
        <p:nvPicPr>
          <p:cNvPr id="23554" name="Picture 2" descr="Cryptographic Libraries">
            <a:extLst>
              <a:ext uri="{FF2B5EF4-FFF2-40B4-BE49-F238E27FC236}">
                <a16:creationId xmlns:a16="http://schemas.microsoft.com/office/drawing/2014/main" id="{C9E7519F-9BFE-491E-B91D-292EA09DE3F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482" y="2308872"/>
            <a:ext cx="3840454" cy="3840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3347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9F651D-90DA-4256-9518-5FC8A8910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библиотеки </a:t>
            </a:r>
            <a:r>
              <a:rPr lang="en-US" dirty="0"/>
              <a:t>CNG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DA9E0A-DFD2-464C-95D5-FE4024AFF5A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BCryptGenerateSymmetricKey</a:t>
            </a:r>
            <a:endParaRPr lang="en-US" dirty="0"/>
          </a:p>
          <a:p>
            <a:r>
              <a:rPr lang="en-US" dirty="0" err="1"/>
              <a:t>BCryptGenerateKeyPair</a:t>
            </a:r>
            <a:endParaRPr lang="en-US" dirty="0"/>
          </a:p>
          <a:p>
            <a:r>
              <a:rPr lang="en-US" dirty="0" err="1"/>
              <a:t>BCryptImportKey</a:t>
            </a:r>
            <a:r>
              <a:rPr lang="en-US" dirty="0"/>
              <a:t>/</a:t>
            </a:r>
            <a:r>
              <a:rPr lang="en-US" dirty="0" err="1"/>
              <a:t>BCryptImportKeyPair</a:t>
            </a:r>
            <a:endParaRPr lang="en-US" dirty="0"/>
          </a:p>
          <a:p>
            <a:r>
              <a:rPr lang="en-US" dirty="0" err="1"/>
              <a:t>BCryptExportKey</a:t>
            </a:r>
            <a:r>
              <a:rPr lang="en-US" dirty="0"/>
              <a:t>/</a:t>
            </a:r>
            <a:r>
              <a:rPr lang="en-US" dirty="0" err="1"/>
              <a:t>BCryptExportKeyPair</a:t>
            </a:r>
            <a:endParaRPr lang="en-US" dirty="0"/>
          </a:p>
          <a:p>
            <a:r>
              <a:rPr lang="en-US" dirty="0" err="1"/>
              <a:t>BCryptEncrypt</a:t>
            </a:r>
            <a:r>
              <a:rPr lang="en-US" dirty="0"/>
              <a:t>/</a:t>
            </a:r>
            <a:r>
              <a:rPr lang="en-US" dirty="0" err="1"/>
              <a:t>BCryptDecrypt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C2D25E7-6EE9-4814-8923-2542731BB3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85788" y="2438399"/>
            <a:ext cx="3483364" cy="292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686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Схема работы программы-вымогателя без вмешательства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0965" y="2015413"/>
            <a:ext cx="4895055" cy="3807872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/>
              <a:t>Программа-вымогатель проникает в систему жертвы и запускает процедуру шифрования</a:t>
            </a:r>
          </a:p>
          <a:p>
            <a:r>
              <a:rPr lang="ru-RU" sz="2800" dirty="0"/>
              <a:t>Программа-вымогатель загружает библиотеку CNG для шифрования, после чего генерирует ключ.</a:t>
            </a:r>
          </a:p>
          <a:p>
            <a:r>
              <a:rPr lang="ru-RU" sz="2800" dirty="0"/>
              <a:t>Программа-вымогатель шифрует файлы, например, с расширением .PDF и .DOCX, находящиеся на компьютере жертвы.</a:t>
            </a:r>
            <a:endParaRPr lang="en-US" sz="28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88D8D3A-3B4A-4005-94A5-14DD1A1ACF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16767" y="2015413"/>
            <a:ext cx="5238587" cy="369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859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Схема работы программы-вымогателя с перехватом ключа шифрования нашей программой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0965" y="2699083"/>
            <a:ext cx="4895055" cy="3124201"/>
          </a:xfrm>
        </p:spPr>
        <p:txBody>
          <a:bodyPr>
            <a:noAutofit/>
          </a:bodyPr>
          <a:lstStyle/>
          <a:p>
            <a:r>
              <a:rPr lang="ru-RU" dirty="0"/>
              <a:t>Программа-вымогатель проникает на компьютер жертвы и запускает процедуру шифрования.</a:t>
            </a:r>
          </a:p>
          <a:p>
            <a:r>
              <a:rPr lang="ru-RU" dirty="0"/>
              <a:t>Программа-вымогатель вызывает функции импорта</a:t>
            </a:r>
            <a:r>
              <a:rPr lang="en-US" dirty="0"/>
              <a:t>/</a:t>
            </a:r>
            <a:r>
              <a:rPr lang="ru-RU" dirty="0"/>
              <a:t>генерации ключа из библиотеки CNG</a:t>
            </a:r>
          </a:p>
          <a:p>
            <a:r>
              <a:rPr lang="ru-RU" dirty="0"/>
              <a:t>Программа перехвата копирует ключ и возвращает контроль программе-вымогателю</a:t>
            </a:r>
          </a:p>
          <a:p>
            <a:r>
              <a:rPr lang="ru-RU" dirty="0"/>
              <a:t>Если программа перехвата не получила ключ на втором шаге, то она перехватывает его на этапе шифрования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ABEBCC8-8F5B-4216-BCCF-17BB255855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2211356"/>
            <a:ext cx="5401450" cy="365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353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Схема работы программы-вымогателя с перехватом ключа шифрования нашей программой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0965" y="2699083"/>
            <a:ext cx="4895055" cy="3124201"/>
          </a:xfrm>
        </p:spPr>
        <p:txBody>
          <a:bodyPr>
            <a:noAutofit/>
          </a:bodyPr>
          <a:lstStyle/>
          <a:p>
            <a:r>
              <a:rPr lang="ru-RU" sz="2000" dirty="0"/>
              <a:t>Сохранённый ключ хранится в защищённом месте на компьютере жертвы или удалённом сетевом хранилище</a:t>
            </a:r>
          </a:p>
          <a:p>
            <a:r>
              <a:rPr lang="ru-RU" sz="2000" dirty="0"/>
              <a:t>После того как файлы на компьютере жертвы зашифрованы программой-вымогателем, они поддаются восстановлению путем расшифрования с использованием ранее скопированного ключа.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ABEBCC8-8F5B-4216-BCCF-17BB255855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2211356"/>
            <a:ext cx="5401450" cy="365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7676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AFEF16-7201-403F-BBCD-275CCA007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72617"/>
            <a:ext cx="10018713" cy="713792"/>
          </a:xfrm>
        </p:spPr>
        <p:txBody>
          <a:bodyPr>
            <a:normAutofit fontScale="90000"/>
          </a:bodyPr>
          <a:lstStyle/>
          <a:p>
            <a:r>
              <a:rPr lang="ru-RU" dirty="0"/>
              <a:t>Результаты работы нашей программы перехвата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1F2BA618-D057-436E-BAC0-1235AD75774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49711623"/>
              </p:ext>
            </p:extLst>
          </p:nvPr>
        </p:nvGraphicFramePr>
        <p:xfrm>
          <a:off x="2651795" y="924542"/>
          <a:ext cx="7556550" cy="51755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4695">
                  <a:extLst>
                    <a:ext uri="{9D8B030D-6E8A-4147-A177-3AD203B41FA5}">
                      <a16:colId xmlns:a16="http://schemas.microsoft.com/office/drawing/2014/main" val="357566855"/>
                    </a:ext>
                  </a:extLst>
                </a:gridCol>
                <a:gridCol w="906273">
                  <a:extLst>
                    <a:ext uri="{9D8B030D-6E8A-4147-A177-3AD203B41FA5}">
                      <a16:colId xmlns:a16="http://schemas.microsoft.com/office/drawing/2014/main" val="3427825185"/>
                    </a:ext>
                  </a:extLst>
                </a:gridCol>
                <a:gridCol w="1108380">
                  <a:extLst>
                    <a:ext uri="{9D8B030D-6E8A-4147-A177-3AD203B41FA5}">
                      <a16:colId xmlns:a16="http://schemas.microsoft.com/office/drawing/2014/main" val="1462571623"/>
                    </a:ext>
                  </a:extLst>
                </a:gridCol>
                <a:gridCol w="921571">
                  <a:extLst>
                    <a:ext uri="{9D8B030D-6E8A-4147-A177-3AD203B41FA5}">
                      <a16:colId xmlns:a16="http://schemas.microsoft.com/office/drawing/2014/main" val="3184987668"/>
                    </a:ext>
                  </a:extLst>
                </a:gridCol>
                <a:gridCol w="1197344">
                  <a:extLst>
                    <a:ext uri="{9D8B030D-6E8A-4147-A177-3AD203B41FA5}">
                      <a16:colId xmlns:a16="http://schemas.microsoft.com/office/drawing/2014/main" val="54649621"/>
                    </a:ext>
                  </a:extLst>
                </a:gridCol>
                <a:gridCol w="976850">
                  <a:extLst>
                    <a:ext uri="{9D8B030D-6E8A-4147-A177-3AD203B41FA5}">
                      <a16:colId xmlns:a16="http://schemas.microsoft.com/office/drawing/2014/main" val="1579121088"/>
                    </a:ext>
                  </a:extLst>
                </a:gridCol>
                <a:gridCol w="1371437">
                  <a:extLst>
                    <a:ext uri="{9D8B030D-6E8A-4147-A177-3AD203B41FA5}">
                      <a16:colId xmlns:a16="http://schemas.microsoft.com/office/drawing/2014/main" val="3828673993"/>
                    </a:ext>
                  </a:extLst>
                </a:gridCol>
              </a:tblGrid>
              <a:tr h="155067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Семейство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Число образцов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Алгоритм шифрования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Число успешных атак на алгоритм шифрования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Использование</a:t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встроенных библиотек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Число успешных перехватов ключа шифрования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Общее число успешных противодействий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extLst>
                  <a:ext uri="{0D108BD9-81ED-4DB2-BD59-A6C34878D82A}">
                    <a16:rowId xmlns:a16="http://schemas.microsoft.com/office/drawing/2014/main" val="2764169359"/>
                  </a:ext>
                </a:extLst>
              </a:tr>
              <a:tr h="3881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Gpcode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AES - ECB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CryptoAPI, CNG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extLst>
                  <a:ext uri="{0D108BD9-81ED-4DB2-BD59-A6C34878D82A}">
                    <a16:rowId xmlns:a16="http://schemas.microsoft.com/office/drawing/2014/main" val="3901621917"/>
                  </a:ext>
                </a:extLst>
              </a:tr>
              <a:tr h="3881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CryptoLocker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AES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нет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extLst>
                  <a:ext uri="{0D108BD9-81ED-4DB2-BD59-A6C34878D82A}">
                    <a16:rowId xmlns:a16="http://schemas.microsoft.com/office/drawing/2014/main" val="855772607"/>
                  </a:ext>
                </a:extLst>
              </a:tr>
              <a:tr h="3881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CryptoWall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AES – CBC</a:t>
                      </a:r>
                      <a:r>
                        <a:rPr lang="en-US" sz="1200" dirty="0">
                          <a:effectLst/>
                        </a:rPr>
                        <a:t>|ECB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нет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extLst>
                  <a:ext uri="{0D108BD9-81ED-4DB2-BD59-A6C34878D82A}">
                    <a16:rowId xmlns:a16="http://schemas.microsoft.com/office/drawing/2014/main" val="2896957300"/>
                  </a:ext>
                </a:extLst>
              </a:tr>
              <a:tr h="3881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CTB-Locker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AES - ECB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CryptoAPI, </a:t>
                      </a:r>
                      <a:r>
                        <a:rPr lang="ru-RU" sz="1200">
                          <a:effectLst/>
                        </a:rPr>
                        <a:t>CNG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extLst>
                  <a:ext uri="{0D108BD9-81ED-4DB2-BD59-A6C34878D82A}">
                    <a16:rowId xmlns:a16="http://schemas.microsoft.com/office/drawing/2014/main" val="1301938586"/>
                  </a:ext>
                </a:extLst>
              </a:tr>
              <a:tr h="3881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TorrentLocker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AES - CTR|CBC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нет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extLst>
                  <a:ext uri="{0D108BD9-81ED-4DB2-BD59-A6C34878D82A}">
                    <a16:rowId xmlns:a16="http://schemas.microsoft.com/office/drawing/2014/main" val="2373829884"/>
                  </a:ext>
                </a:extLst>
              </a:tr>
              <a:tr h="3881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TeslaCrypt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AES - ECB|CBC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CNG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extLst>
                  <a:ext uri="{0D108BD9-81ED-4DB2-BD59-A6C34878D82A}">
                    <a16:rowId xmlns:a16="http://schemas.microsoft.com/office/drawing/2014/main" val="1130087093"/>
                  </a:ext>
                </a:extLst>
              </a:tr>
              <a:tr h="3881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CrypVault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RSA - OAEP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нет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extLst>
                  <a:ext uri="{0D108BD9-81ED-4DB2-BD59-A6C34878D82A}">
                    <a16:rowId xmlns:a16="http://schemas.microsoft.com/office/drawing/2014/main" val="2085581458"/>
                  </a:ext>
                </a:extLst>
              </a:tr>
              <a:tr h="3881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Locky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AES - CTR|ECB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нет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extLst>
                  <a:ext uri="{0D108BD9-81ED-4DB2-BD59-A6C34878D82A}">
                    <a16:rowId xmlns:a16="http://schemas.microsoft.com/office/drawing/2014/main" val="3360179122"/>
                  </a:ext>
                </a:extLst>
              </a:tr>
              <a:tr h="1944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Petya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Salsa20, др.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CNG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extLst>
                  <a:ext uri="{0D108BD9-81ED-4DB2-BD59-A6C34878D82A}">
                    <a16:rowId xmlns:a16="http://schemas.microsoft.com/office/drawing/2014/main" val="750525329"/>
                  </a:ext>
                </a:extLst>
              </a:tr>
              <a:tr h="1944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tc>
                  <a:txBody>
                    <a:bodyPr/>
                    <a:lstStyle/>
                    <a:p>
                      <a:pPr marL="254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285" marR="6190" marT="14761" marB="0"/>
                </a:tc>
                <a:extLst>
                  <a:ext uri="{0D108BD9-81ED-4DB2-BD59-A6C34878D82A}">
                    <a16:rowId xmlns:a16="http://schemas.microsoft.com/office/drawing/2014/main" val="3627036326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6B9E3222-FA28-4CF7-A5DA-426461921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8024" y="919067"/>
            <a:ext cx="1227002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2171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Выводы по разделу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0965" y="2127379"/>
            <a:ext cx="4895055" cy="3695905"/>
          </a:xfrm>
        </p:spPr>
        <p:txBody>
          <a:bodyPr>
            <a:normAutofit fontScale="85000" lnSpcReduction="10000"/>
          </a:bodyPr>
          <a:lstStyle/>
          <a:p>
            <a:r>
              <a:rPr lang="ru-RU" sz="2800" dirty="0"/>
              <a:t>Итоговая эффективность нашего комбинированного метода противодействия – 52% на ограниченном наборе программ-вымогателей</a:t>
            </a:r>
            <a:endParaRPr lang="en-US" sz="2800" dirty="0"/>
          </a:p>
          <a:p>
            <a:r>
              <a:rPr lang="ru-RU" sz="2800" dirty="0"/>
              <a:t>Лучшим методом защиты от программ-вымогателей остаётся резервное копирование, но даже оно не обеспечивает 100% надёжность</a:t>
            </a:r>
            <a:endParaRPr lang="en-US" sz="2800" dirty="0"/>
          </a:p>
        </p:txBody>
      </p:sp>
      <p:pic>
        <p:nvPicPr>
          <p:cNvPr id="26626" name="Picture 2" descr="WannaCry — Википедия">
            <a:extLst>
              <a:ext uri="{FF2B5EF4-FFF2-40B4-BE49-F238E27FC236}">
                <a16:creationId xmlns:a16="http://schemas.microsoft.com/office/drawing/2014/main" id="{2D98A97F-A5DF-47EB-A353-1E6C6989B98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982" y="1884782"/>
            <a:ext cx="5503546" cy="4155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4361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8C3A3F-8162-45C9-B4A8-EAB54636E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Будущее программ-вымогателей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08BD90-62C9-4F60-B4BE-08183031A0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Новый всплеск развития программ-вымогателей в</a:t>
            </a:r>
            <a:r>
              <a:rPr lang="en-US" dirty="0"/>
              <a:t> </a:t>
            </a:r>
            <a:r>
              <a:rPr lang="ru-RU" dirty="0"/>
              <a:t>начале 2025</a:t>
            </a:r>
          </a:p>
          <a:p>
            <a:r>
              <a:rPr lang="ru-RU" dirty="0"/>
              <a:t>Атаки имеет конкретную цель и программа-вымогатель разрабатывается с учётом системы защиты конкретной компании</a:t>
            </a:r>
          </a:p>
          <a:p>
            <a:r>
              <a:rPr lang="ru-RU" dirty="0"/>
              <a:t>Крайне высокий размер среднего выкупа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2114C8A-2D89-4488-8C7A-517F6BD0D2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Qilin Tops April 2025 Ransomware Report">
            <a:extLst>
              <a:ext uri="{FF2B5EF4-FFF2-40B4-BE49-F238E27FC236}">
                <a16:creationId xmlns:a16="http://schemas.microsoft.com/office/drawing/2014/main" id="{24CBC8BE-0479-407F-B193-95E305430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316" y="2349168"/>
            <a:ext cx="5819775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3014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4A5525-E437-40F9-B06D-D3928EBEC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90500"/>
            <a:ext cx="10018713" cy="1752599"/>
          </a:xfrm>
        </p:spPr>
        <p:txBody>
          <a:bodyPr/>
          <a:lstStyle/>
          <a:p>
            <a:r>
              <a:rPr lang="ru-RU" dirty="0"/>
              <a:t>Часть </a:t>
            </a:r>
            <a:r>
              <a:rPr lang="en-US" dirty="0"/>
              <a:t>III. </a:t>
            </a:r>
            <a:r>
              <a:rPr lang="ru-RU" dirty="0" err="1"/>
              <a:t>Криптоджекеры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3FC1C7-9171-48DA-9029-AE2C6B8D86B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ryptojacking: Is Your Device Working Behind Your Back? | Le VPN">
            <a:extLst>
              <a:ext uri="{FF2B5EF4-FFF2-40B4-BE49-F238E27FC236}">
                <a16:creationId xmlns:a16="http://schemas.microsoft.com/office/drawing/2014/main" id="{D0FFDDE2-BC55-455E-917C-1F6A523C476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18" y="1943099"/>
            <a:ext cx="8088895" cy="423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0482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Что такое </a:t>
            </a:r>
            <a:r>
              <a:rPr lang="ru-RU" sz="6000" dirty="0" err="1"/>
              <a:t>криптоджекеры</a:t>
            </a:r>
            <a:r>
              <a:rPr lang="en-US" sz="6000" dirty="0"/>
              <a:t>?</a:t>
            </a:r>
            <a:endParaRPr lang="ru-RU" sz="6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256589" y="2734732"/>
            <a:ext cx="5237078" cy="3124200"/>
          </a:xfrm>
        </p:spPr>
        <p:txBody>
          <a:bodyPr>
            <a:noAutofit/>
          </a:bodyPr>
          <a:lstStyle/>
          <a:p>
            <a:r>
              <a:rPr lang="ru-RU" sz="2800" dirty="0"/>
              <a:t>Вредоносные программы, используемые для добычи криптовалют на компьютерах жертв</a:t>
            </a:r>
            <a:endParaRPr lang="en-US" sz="2800" dirty="0"/>
          </a:p>
          <a:p>
            <a:r>
              <a:rPr lang="ru-RU" sz="2800" dirty="0"/>
              <a:t>Нет прямого ущерба</a:t>
            </a:r>
            <a:endParaRPr lang="en-US" sz="2800" dirty="0"/>
          </a:p>
          <a:p>
            <a:r>
              <a:rPr lang="ru-RU" sz="2800" dirty="0"/>
              <a:t>Косвенный ущерб</a:t>
            </a:r>
            <a:r>
              <a:rPr lang="en-US" sz="2800" dirty="0"/>
              <a:t>: </a:t>
            </a:r>
            <a:r>
              <a:rPr lang="ru-RU" sz="2800" dirty="0"/>
              <a:t>износ компонентов компьютера, потеря вычислительных мощностей</a:t>
            </a:r>
            <a:endParaRPr lang="en-US" sz="2800" dirty="0"/>
          </a:p>
          <a:p>
            <a:endParaRPr lang="ru-RU" sz="2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667" y="2548467"/>
            <a:ext cx="5103289" cy="287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8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История </a:t>
            </a:r>
            <a:r>
              <a:rPr lang="ru-RU" sz="6000" dirty="0" err="1"/>
              <a:t>криптоджекинга</a:t>
            </a:r>
            <a:endParaRPr lang="ru-RU" sz="6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256589" y="2065106"/>
            <a:ext cx="5237078" cy="3124200"/>
          </a:xfrm>
        </p:spPr>
        <p:txBody>
          <a:bodyPr>
            <a:noAutofit/>
          </a:bodyPr>
          <a:lstStyle/>
          <a:p>
            <a:endParaRPr lang="ru-RU" sz="2400" dirty="0"/>
          </a:p>
          <a:p>
            <a:r>
              <a:rPr lang="ru-RU" sz="2400" dirty="0"/>
              <a:t>2011 год – </a:t>
            </a:r>
            <a:r>
              <a:rPr lang="en-US" sz="2400" dirty="0"/>
              <a:t>BKDR_BTMINE.MNR – </a:t>
            </a:r>
            <a:r>
              <a:rPr lang="ru-RU" sz="2400" dirty="0" err="1"/>
              <a:t>ботнет</a:t>
            </a:r>
            <a:r>
              <a:rPr lang="ru-RU" sz="2400" dirty="0"/>
              <a:t> добывающий биткоины</a:t>
            </a:r>
          </a:p>
          <a:p>
            <a:r>
              <a:rPr lang="en-US" sz="2400" dirty="0"/>
              <a:t>2013 – </a:t>
            </a:r>
            <a:r>
              <a:rPr lang="en-US" sz="2400" dirty="0" err="1"/>
              <a:t>TidBit</a:t>
            </a:r>
            <a:r>
              <a:rPr lang="en-US" sz="2400" dirty="0"/>
              <a:t>, </a:t>
            </a:r>
            <a:r>
              <a:rPr lang="ru-RU" sz="2400" dirty="0"/>
              <a:t>браузерный майнинг как альтернатива рекламе</a:t>
            </a:r>
            <a:endParaRPr lang="en-US" sz="2400" dirty="0"/>
          </a:p>
          <a:p>
            <a:r>
              <a:rPr lang="ru-RU" sz="2400" dirty="0"/>
              <a:t>Взрывной рост криптовалют в </a:t>
            </a:r>
            <a:r>
              <a:rPr lang="en-US" sz="2400" dirty="0"/>
              <a:t> 2017</a:t>
            </a:r>
          </a:p>
          <a:p>
            <a:r>
              <a:rPr lang="ru-RU" sz="2400" dirty="0"/>
              <a:t>2023 – рекорд по количеству инцидентов – 1.06 млрд</a:t>
            </a:r>
          </a:p>
          <a:p>
            <a:r>
              <a:rPr lang="ru-RU" sz="2400" dirty="0"/>
              <a:t>2024 – падение на 60%</a:t>
            </a:r>
          </a:p>
          <a:p>
            <a:r>
              <a:rPr lang="ru-RU" sz="2400" dirty="0"/>
              <a:t>2025 – рост на 20% к 2024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93667" y="2116667"/>
            <a:ext cx="5254047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4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Классификация </a:t>
            </a:r>
            <a:r>
              <a:rPr lang="ru-RU" sz="6000" dirty="0" err="1"/>
              <a:t>криптоджекеров</a:t>
            </a:r>
            <a:endParaRPr lang="ru-RU" sz="6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650513" y="2409653"/>
            <a:ext cx="4957454" cy="3124200"/>
          </a:xfrm>
        </p:spPr>
        <p:txBody>
          <a:bodyPr>
            <a:noAutofit/>
          </a:bodyPr>
          <a:lstStyle/>
          <a:p>
            <a:r>
              <a:rPr lang="ru-RU" sz="2800" dirty="0"/>
              <a:t>Файловые</a:t>
            </a:r>
            <a:endParaRPr lang="en-US" sz="2800" dirty="0"/>
          </a:p>
          <a:p>
            <a:r>
              <a:rPr lang="ru-RU" sz="2800" dirty="0"/>
              <a:t>Обычное приложение на компьютере</a:t>
            </a:r>
            <a:endParaRPr lang="en-US" sz="28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87C443B-2ABB-4DD5-BBE6-57757DF4CB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7D2BFD3-69AB-4995-9B52-CF363DC73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67" y="3149531"/>
            <a:ext cx="4808488" cy="164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96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Классификация </a:t>
            </a:r>
            <a:r>
              <a:rPr lang="ru-RU" sz="6000" dirty="0" err="1"/>
              <a:t>криптоджекеров</a:t>
            </a:r>
            <a:endParaRPr lang="ru-RU" sz="6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536213" y="2376800"/>
            <a:ext cx="4957454" cy="3124200"/>
          </a:xfrm>
        </p:spPr>
        <p:txBody>
          <a:bodyPr>
            <a:noAutofit/>
          </a:bodyPr>
          <a:lstStyle/>
          <a:p>
            <a:r>
              <a:rPr lang="ru-RU" sz="2800" dirty="0"/>
              <a:t>Браузерные</a:t>
            </a:r>
            <a:endParaRPr lang="en-US" sz="2800" dirty="0"/>
          </a:p>
          <a:p>
            <a:r>
              <a:rPr lang="ru-RU" sz="2800" dirty="0"/>
              <a:t>Скрипт, выполняющийся в браузере когда жертва посещает инфицированный сайт</a:t>
            </a:r>
            <a:endParaRPr lang="en-US" sz="28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E20764D-FB5E-4304-923A-69F03939E6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66E24A1-903D-4224-9B5C-06E9A40DF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67" y="3156806"/>
            <a:ext cx="4636000" cy="158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3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Классификация </a:t>
            </a:r>
            <a:r>
              <a:rPr lang="ru-RU" sz="6000" dirty="0" err="1"/>
              <a:t>криптоджекеров</a:t>
            </a:r>
            <a:endParaRPr lang="ru-RU" sz="6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536213" y="2406388"/>
            <a:ext cx="4957454" cy="3124200"/>
          </a:xfrm>
        </p:spPr>
        <p:txBody>
          <a:bodyPr>
            <a:noAutofit/>
          </a:bodyPr>
          <a:lstStyle/>
          <a:p>
            <a:r>
              <a:rPr lang="ru-RU" sz="2800" dirty="0"/>
              <a:t>Облачный</a:t>
            </a:r>
            <a:endParaRPr lang="en-US" sz="2800" dirty="0"/>
          </a:p>
          <a:p>
            <a:r>
              <a:rPr lang="ru-RU" sz="2800" dirty="0"/>
              <a:t>Для майнинга используются облачные ресурсы жертвы – например сервера </a:t>
            </a:r>
            <a:r>
              <a:rPr lang="en-US" sz="2800" dirty="0"/>
              <a:t>AWS </a:t>
            </a:r>
            <a:r>
              <a:rPr lang="ru-RU" sz="2800" dirty="0"/>
              <a:t>или </a:t>
            </a:r>
            <a:r>
              <a:rPr lang="en-US" sz="2800" dirty="0"/>
              <a:t>Azure</a:t>
            </a:r>
          </a:p>
          <a:p>
            <a:r>
              <a:rPr lang="ru-RU" sz="2800" dirty="0"/>
              <a:t>Становится актуальнее с увеличением облачных мощностей и их доступности</a:t>
            </a:r>
            <a:endParaRPr lang="en-US" sz="28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E20764D-FB5E-4304-923A-69F03939E6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66E24A1-903D-4224-9B5C-06E9A40DF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67" y="2743200"/>
            <a:ext cx="4636000" cy="158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5044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Предыдущие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25842" y="1931437"/>
            <a:ext cx="4895055" cy="3868229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/>
              <a:t>Сконцентрированы на браузерных </a:t>
            </a:r>
            <a:r>
              <a:rPr lang="ru-RU" sz="2800" dirty="0" err="1"/>
              <a:t>криптоджекерах</a:t>
            </a:r>
            <a:endParaRPr lang="en-US" sz="2800" dirty="0"/>
          </a:p>
          <a:p>
            <a:r>
              <a:rPr lang="ru-RU" sz="2800" dirty="0"/>
              <a:t>Обнаружение скриптов</a:t>
            </a:r>
            <a:endParaRPr lang="en-US" sz="2800" dirty="0"/>
          </a:p>
          <a:p>
            <a:r>
              <a:rPr lang="ru-RU" sz="2800" dirty="0"/>
              <a:t>Машинное обучение</a:t>
            </a:r>
            <a:endParaRPr lang="en-US" sz="2800" dirty="0"/>
          </a:p>
          <a:p>
            <a:r>
              <a:rPr lang="ru-RU" sz="2800" dirty="0"/>
              <a:t>Семантический анализ сигнатур</a:t>
            </a:r>
            <a:endParaRPr lang="en-US" sz="2800" dirty="0"/>
          </a:p>
          <a:p>
            <a:r>
              <a:rPr lang="ru-RU" sz="2800" dirty="0"/>
              <a:t>Сложные техники, как правило не работают с файловыми </a:t>
            </a:r>
            <a:r>
              <a:rPr lang="ru-RU" sz="2800" dirty="0" err="1"/>
              <a:t>криптоджекерами</a:t>
            </a:r>
            <a:endParaRPr lang="en-US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00872" y="2190981"/>
            <a:ext cx="4742885" cy="394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7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1978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Наш алгоритм обнаружения </a:t>
            </a:r>
            <a:r>
              <a:rPr lang="ru-RU" sz="6000" dirty="0" err="1"/>
              <a:t>криптоджекеров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33504" y="2836332"/>
            <a:ext cx="4895055" cy="3124201"/>
          </a:xfrm>
        </p:spPr>
        <p:txBody>
          <a:bodyPr>
            <a:noAutofit/>
          </a:bodyPr>
          <a:lstStyle/>
          <a:p>
            <a:r>
              <a:rPr lang="ru-RU" sz="2000" dirty="0"/>
              <a:t>анализ загрузки ЦПУ</a:t>
            </a:r>
            <a:endParaRPr lang="en-US" sz="2000" dirty="0"/>
          </a:p>
          <a:p>
            <a:r>
              <a:rPr lang="en-US" sz="2000" dirty="0"/>
              <a:t>RAM, </a:t>
            </a:r>
            <a:r>
              <a:rPr lang="ru-RU" sz="2000" dirty="0"/>
              <a:t>доступ к сети и использование криптографических библиотек как дополнительные параметры</a:t>
            </a:r>
            <a:endParaRPr lang="en-US" sz="2000" dirty="0"/>
          </a:p>
          <a:p>
            <a:r>
              <a:rPr lang="ru-RU" sz="2000" dirty="0"/>
              <a:t>Работает и с файловыми, и с браузерными </a:t>
            </a:r>
            <a:r>
              <a:rPr lang="ru-RU" sz="2000" dirty="0" err="1"/>
              <a:t>криптоджекерами</a:t>
            </a:r>
            <a:endParaRPr lang="en-US" sz="2000" dirty="0"/>
          </a:p>
          <a:p>
            <a:r>
              <a:rPr lang="ru-RU" sz="2000" dirty="0"/>
              <a:t>Позволяет обойти некоторые техники скрытия </a:t>
            </a:r>
            <a:r>
              <a:rPr lang="ru-RU" sz="2000" dirty="0" err="1"/>
              <a:t>криптоджекеров</a:t>
            </a:r>
            <a:endParaRPr lang="ru-RU" sz="2000" dirty="0"/>
          </a:p>
        </p:txBody>
      </p:sp>
      <p:pic>
        <p:nvPicPr>
          <p:cNvPr id="6" name="Объект 3">
            <a:extLst>
              <a:ext uri="{FF2B5EF4-FFF2-40B4-BE49-F238E27FC236}">
                <a16:creationId xmlns:a16="http://schemas.microsoft.com/office/drawing/2014/main" id="{21410FD9-B920-4B51-B132-9C9B2136F6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07" y="2836332"/>
            <a:ext cx="4426252" cy="2617783"/>
          </a:xfrm>
        </p:spPr>
      </p:pic>
    </p:spTree>
    <p:extLst>
      <p:ext uri="{BB962C8B-B14F-4D97-AF65-F5344CB8AC3E}">
        <p14:creationId xmlns:p14="http://schemas.microsoft.com/office/powerpoint/2010/main" val="37669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1978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Загрузка ЦПУ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33504" y="2836332"/>
            <a:ext cx="5253096" cy="3124201"/>
          </a:xfrm>
        </p:spPr>
        <p:txBody>
          <a:bodyPr>
            <a:noAutofit/>
          </a:bodyPr>
          <a:lstStyle/>
          <a:p>
            <a:r>
              <a:rPr lang="ru-RU" sz="2000" dirty="0"/>
              <a:t>Изучено 25 различных </a:t>
            </a:r>
            <a:r>
              <a:rPr lang="ru-RU" sz="2000" dirty="0" err="1"/>
              <a:t>криптоджекеров</a:t>
            </a:r>
            <a:endParaRPr lang="en-US" sz="2000" dirty="0"/>
          </a:p>
          <a:p>
            <a:r>
              <a:rPr lang="en-US" sz="2000" dirty="0"/>
              <a:t>20 </a:t>
            </a:r>
            <a:r>
              <a:rPr lang="ru-RU" sz="2000" dirty="0"/>
              <a:t>браузерных</a:t>
            </a:r>
            <a:r>
              <a:rPr lang="en-US" sz="2000" dirty="0"/>
              <a:t>, 5 </a:t>
            </a:r>
            <a:r>
              <a:rPr lang="ru-RU" sz="2000" dirty="0"/>
              <a:t>файловых</a:t>
            </a:r>
            <a:endParaRPr lang="en-US" sz="2000" dirty="0"/>
          </a:p>
          <a:p>
            <a:r>
              <a:rPr lang="ru-RU" sz="2000" dirty="0"/>
              <a:t>Легитимные </a:t>
            </a:r>
            <a:r>
              <a:rPr lang="en-US" sz="2000" dirty="0"/>
              <a:t>“</a:t>
            </a:r>
            <a:r>
              <a:rPr lang="ru-RU" sz="2000" dirty="0"/>
              <a:t>тяжелые</a:t>
            </a:r>
            <a:r>
              <a:rPr lang="en-US" sz="2000" dirty="0"/>
              <a:t>”</a:t>
            </a:r>
            <a:r>
              <a:rPr lang="ru-RU" sz="2000" dirty="0"/>
              <a:t> приложения</a:t>
            </a:r>
            <a:endParaRPr lang="en-US" sz="2000" dirty="0"/>
          </a:p>
          <a:p>
            <a:r>
              <a:rPr lang="ru-RU" sz="2000" dirty="0"/>
              <a:t>Первый индикатор – загрузка ЦПУ </a:t>
            </a:r>
            <a:r>
              <a:rPr lang="en-US" sz="2000" dirty="0"/>
              <a:t>(</a:t>
            </a:r>
            <a:r>
              <a:rPr lang="ru-RU" sz="2000" dirty="0"/>
              <a:t>ядра</a:t>
            </a:r>
            <a:r>
              <a:rPr lang="en-US" sz="2000" dirty="0"/>
              <a:t> 0)</a:t>
            </a:r>
          </a:p>
          <a:p>
            <a:r>
              <a:rPr lang="ru-RU" sz="2000" dirty="0"/>
              <a:t>Средняя загрузка ЦПУ </a:t>
            </a:r>
            <a:r>
              <a:rPr lang="ru-RU" sz="2000" dirty="0" err="1"/>
              <a:t>криптоджекером</a:t>
            </a:r>
            <a:r>
              <a:rPr lang="ru-RU" sz="2000" dirty="0"/>
              <a:t> </a:t>
            </a:r>
            <a:r>
              <a:rPr lang="en-US" sz="2000" dirty="0"/>
              <a:t>– 73%</a:t>
            </a:r>
          </a:p>
          <a:p>
            <a:r>
              <a:rPr lang="ru-RU" sz="2000" dirty="0"/>
              <a:t>Были образцы, загружающие процессор всего на 14% в моменте</a:t>
            </a:r>
            <a:endParaRPr lang="en-US" sz="20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12E58A4-1252-4DD7-8C33-311F26DC4B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86600" y="2435290"/>
            <a:ext cx="4961966" cy="286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9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1978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Среднеквадратичное отклонение ЦПУ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33504" y="2836332"/>
            <a:ext cx="5524029" cy="3124201"/>
          </a:xfrm>
        </p:spPr>
        <p:txBody>
          <a:bodyPr>
            <a:noAutofit/>
          </a:bodyPr>
          <a:lstStyle/>
          <a:p>
            <a:r>
              <a:rPr lang="ru-RU" sz="2400" dirty="0"/>
              <a:t>Второй показатель – среднеквадратичное отклонение использования ЦПУ процессом</a:t>
            </a:r>
          </a:p>
          <a:p>
            <a:r>
              <a:rPr lang="ru-RU" sz="2400" dirty="0"/>
              <a:t>У </a:t>
            </a:r>
            <a:r>
              <a:rPr lang="ru-RU" sz="2400" dirty="0" err="1"/>
              <a:t>криптоджекеров</a:t>
            </a:r>
            <a:r>
              <a:rPr lang="ru-RU" sz="2400" dirty="0"/>
              <a:t> стабильное потребление ресурсов ЦРУ с отклонением </a:t>
            </a:r>
            <a:r>
              <a:rPr lang="en-US" sz="2400" dirty="0"/>
              <a:t>&lt;3</a:t>
            </a:r>
          </a:p>
          <a:p>
            <a:r>
              <a:rPr lang="ru-RU" sz="2400" dirty="0"/>
              <a:t>У легитимных приложений более динамическая загрузка ЦПУ с отклонением</a:t>
            </a:r>
            <a:r>
              <a:rPr lang="en-US" sz="2400" dirty="0"/>
              <a:t>&gt;5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FED962A-EE4D-44F7-A985-90546D5D1E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892" y="2575249"/>
            <a:ext cx="5052614" cy="3124201"/>
          </a:xfrm>
        </p:spPr>
      </p:pic>
    </p:spTree>
    <p:extLst>
      <p:ext uri="{BB962C8B-B14F-4D97-AF65-F5344CB8AC3E}">
        <p14:creationId xmlns:p14="http://schemas.microsoft.com/office/powerpoint/2010/main" val="395070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1978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Использование </a:t>
            </a:r>
            <a:r>
              <a:rPr lang="en-US" sz="6000" dirty="0"/>
              <a:t>RAM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33504" y="2836332"/>
            <a:ext cx="4895055" cy="3124201"/>
          </a:xfrm>
        </p:spPr>
        <p:txBody>
          <a:bodyPr>
            <a:noAutofit/>
          </a:bodyPr>
          <a:lstStyle/>
          <a:p>
            <a:r>
              <a:rPr lang="ru-RU" sz="2400" dirty="0"/>
              <a:t>Третий индикатор </a:t>
            </a:r>
            <a:r>
              <a:rPr lang="en-US" sz="2400" dirty="0"/>
              <a:t>– </a:t>
            </a:r>
            <a:r>
              <a:rPr lang="ru-RU" sz="2400" dirty="0"/>
              <a:t>использование </a:t>
            </a:r>
            <a:r>
              <a:rPr lang="en-US" sz="2400" dirty="0"/>
              <a:t>RAM</a:t>
            </a:r>
          </a:p>
          <a:p>
            <a:r>
              <a:rPr lang="ru-RU" sz="2400" dirty="0"/>
              <a:t>Файловые </a:t>
            </a:r>
            <a:r>
              <a:rPr lang="ru-RU" sz="2400" dirty="0" err="1"/>
              <a:t>криптоджекеры</a:t>
            </a:r>
            <a:r>
              <a:rPr lang="ru-RU" sz="2400" dirty="0"/>
              <a:t> используют </a:t>
            </a:r>
            <a:r>
              <a:rPr lang="en-US" sz="2400" dirty="0"/>
              <a:t>RAM</a:t>
            </a:r>
            <a:r>
              <a:rPr lang="ru-RU" sz="2400" dirty="0"/>
              <a:t> незначительно, менее </a:t>
            </a:r>
            <a:r>
              <a:rPr lang="en-US" sz="2400" dirty="0"/>
              <a:t>50 Mb</a:t>
            </a:r>
          </a:p>
          <a:p>
            <a:r>
              <a:rPr lang="ru-RU" sz="2400" dirty="0"/>
              <a:t>Браузерные </a:t>
            </a:r>
            <a:r>
              <a:rPr lang="ru-RU" sz="2400" dirty="0" err="1"/>
              <a:t>криптоджекеры</a:t>
            </a:r>
            <a:r>
              <a:rPr lang="ru-RU" sz="2400" dirty="0"/>
              <a:t> используют </a:t>
            </a:r>
            <a:r>
              <a:rPr lang="en-US" sz="2400" dirty="0"/>
              <a:t>RAM </a:t>
            </a:r>
            <a:r>
              <a:rPr lang="ru-RU" sz="2400" dirty="0"/>
              <a:t>как обычная браузерная вкладка, не более</a:t>
            </a:r>
            <a:r>
              <a:rPr lang="en-US" sz="2400" dirty="0"/>
              <a:t> 300 Mb</a:t>
            </a:r>
          </a:p>
        </p:txBody>
      </p:sp>
      <p:pic>
        <p:nvPicPr>
          <p:cNvPr id="3074" name="Picture 2" descr="How much RAM do you need, should you upgrade it, and will it speed up your  PC? - ExtremeTech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75" y="2836332"/>
            <a:ext cx="4895850" cy="270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54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1978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Доступ к сети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33504" y="2836332"/>
            <a:ext cx="4895055" cy="3124201"/>
          </a:xfrm>
        </p:spPr>
        <p:txBody>
          <a:bodyPr>
            <a:noAutofit/>
          </a:bodyPr>
          <a:lstStyle/>
          <a:p>
            <a:r>
              <a:rPr lang="ru-RU" sz="2400" dirty="0"/>
              <a:t>Четвёртый индикатор – доступ к сети</a:t>
            </a:r>
            <a:endParaRPr lang="en-US" sz="2400" dirty="0"/>
          </a:p>
          <a:p>
            <a:r>
              <a:rPr lang="ru-RU" sz="2400" dirty="0"/>
              <a:t>Только для файловых </a:t>
            </a:r>
            <a:r>
              <a:rPr lang="ru-RU" sz="2400" dirty="0" err="1"/>
              <a:t>криптоджекеров</a:t>
            </a:r>
            <a:endParaRPr lang="en-US" sz="2400" dirty="0"/>
          </a:p>
          <a:p>
            <a:r>
              <a:rPr lang="ru-RU" sz="2400" dirty="0" err="1"/>
              <a:t>Криптоджекер</a:t>
            </a:r>
            <a:r>
              <a:rPr lang="ru-RU" sz="2400" dirty="0"/>
              <a:t> использует как минимум 6кб</a:t>
            </a:r>
            <a:r>
              <a:rPr lang="en-US" sz="2400" dirty="0"/>
              <a:t>/</a:t>
            </a:r>
            <a:r>
              <a:rPr lang="ru-RU" sz="2400" dirty="0"/>
              <a:t>мин</a:t>
            </a:r>
            <a:endParaRPr lang="en-US" sz="2400" dirty="0"/>
          </a:p>
        </p:txBody>
      </p:sp>
      <p:pic>
        <p:nvPicPr>
          <p:cNvPr id="2050" name="Picture 2" descr="Premium Vector | Global network connection. world map point backgroun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131" y="2497666"/>
            <a:ext cx="4904421" cy="346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9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1978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Криптографические библиотеки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33504" y="2836332"/>
            <a:ext cx="4895055" cy="3124201"/>
          </a:xfrm>
        </p:spPr>
        <p:txBody>
          <a:bodyPr>
            <a:noAutofit/>
          </a:bodyPr>
          <a:lstStyle/>
          <a:p>
            <a:r>
              <a:rPr lang="ru-RU" sz="2400" dirty="0"/>
              <a:t>Пятый индикатор </a:t>
            </a:r>
            <a:r>
              <a:rPr lang="en-US" sz="2400" dirty="0"/>
              <a:t>– </a:t>
            </a:r>
            <a:r>
              <a:rPr lang="ru-RU" sz="2400" dirty="0"/>
              <a:t>вызов криптографических библиотек</a:t>
            </a:r>
            <a:endParaRPr lang="en-US" sz="2400" dirty="0"/>
          </a:p>
          <a:p>
            <a:r>
              <a:rPr lang="ru-RU" sz="2400" dirty="0" err="1"/>
              <a:t>Криптоджекеры</a:t>
            </a:r>
            <a:r>
              <a:rPr lang="en-US" sz="2400" dirty="0"/>
              <a:t> </a:t>
            </a:r>
            <a:r>
              <a:rPr lang="ru-RU" sz="2400" dirty="0"/>
              <a:t>как правило используют стандартные библиотеки </a:t>
            </a:r>
            <a:r>
              <a:rPr lang="en-US" sz="2400" dirty="0"/>
              <a:t>Windows</a:t>
            </a:r>
          </a:p>
          <a:p>
            <a:r>
              <a:rPr lang="ru-RU" sz="2400" dirty="0" err="1"/>
              <a:t>Криптоджекер</a:t>
            </a:r>
            <a:r>
              <a:rPr lang="ru-RU" sz="2400" dirty="0"/>
              <a:t> вызывает библиотеку хотя бы раз в 10 секунд</a:t>
            </a:r>
            <a:endParaRPr lang="en-US" sz="24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-5411445" y="-65086"/>
            <a:ext cx="1760344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85800" algn="l"/>
              </a:tabLst>
            </a:pPr>
            <a:r>
              <a:rPr kumimoji="0" lang="en-US" alt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]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372BA0CE-866C-4FEB-B5A2-7C3C9B020B9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58954220"/>
              </p:ext>
            </p:extLst>
          </p:nvPr>
        </p:nvGraphicFramePr>
        <p:xfrm>
          <a:off x="6451334" y="2451372"/>
          <a:ext cx="5603132" cy="34079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6277">
                  <a:extLst>
                    <a:ext uri="{9D8B030D-6E8A-4147-A177-3AD203B41FA5}">
                      <a16:colId xmlns:a16="http://schemas.microsoft.com/office/drawing/2014/main" val="3636509481"/>
                    </a:ext>
                  </a:extLst>
                </a:gridCol>
                <a:gridCol w="4156855">
                  <a:extLst>
                    <a:ext uri="{9D8B030D-6E8A-4147-A177-3AD203B41FA5}">
                      <a16:colId xmlns:a16="http://schemas.microsoft.com/office/drawing/2014/main" val="786668777"/>
                    </a:ext>
                  </a:extLst>
                </a:gridCol>
              </a:tblGrid>
              <a:tr h="300013">
                <a:tc>
                  <a:txBody>
                    <a:bodyPr/>
                    <a:lstStyle/>
                    <a:p>
                      <a:pPr marL="6794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Библиотека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Описание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7009153"/>
                  </a:ext>
                </a:extLst>
              </a:tr>
              <a:tr h="635953">
                <a:tc>
                  <a:txBody>
                    <a:bodyPr/>
                    <a:lstStyle/>
                    <a:p>
                      <a:pPr marL="6794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bcryptprimitives.dll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Библиотека криптографических примитивов </a:t>
                      </a:r>
                      <a:r>
                        <a:rPr lang="en-US" sz="1300">
                          <a:effectLst/>
                        </a:rPr>
                        <a:t>Windows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79852510"/>
                  </a:ext>
                </a:extLst>
              </a:tr>
              <a:tr h="300013">
                <a:tc>
                  <a:txBody>
                    <a:bodyPr/>
                    <a:lstStyle/>
                    <a:p>
                      <a:pPr marL="6794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crypt32.dll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Crypto</a:t>
                      </a:r>
                      <a:r>
                        <a:rPr lang="ru-RU" sz="1300" spc="-10">
                          <a:effectLst/>
                        </a:rPr>
                        <a:t> </a:t>
                      </a:r>
                      <a:r>
                        <a:rPr lang="ru-RU" sz="1300">
                          <a:effectLst/>
                        </a:rPr>
                        <a:t>API32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53591412"/>
                  </a:ext>
                </a:extLst>
              </a:tr>
              <a:tr h="300013">
                <a:tc>
                  <a:txBody>
                    <a:bodyPr/>
                    <a:lstStyle/>
                    <a:p>
                      <a:pPr marL="6794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cryptbase.dll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Базовый криптографический </a:t>
                      </a:r>
                      <a:r>
                        <a:rPr lang="en-US" sz="1300">
                          <a:effectLst/>
                        </a:rPr>
                        <a:t>DLL</a:t>
                      </a:r>
                      <a:r>
                        <a:rPr lang="en-US" sz="1300" spc="-5">
                          <a:effectLst/>
                        </a:rPr>
                        <a:t> </a:t>
                      </a:r>
                      <a:r>
                        <a:rPr lang="ru-RU" sz="1300">
                          <a:effectLst/>
                        </a:rPr>
                        <a:t>API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6156022"/>
                  </a:ext>
                </a:extLst>
              </a:tr>
              <a:tr h="300013">
                <a:tc>
                  <a:txBody>
                    <a:bodyPr/>
                    <a:lstStyle/>
                    <a:p>
                      <a:pPr marL="6794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cryptdll.dll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Менеджер криптографии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94751727"/>
                  </a:ext>
                </a:extLst>
              </a:tr>
              <a:tr h="300013">
                <a:tc>
                  <a:txBody>
                    <a:bodyPr/>
                    <a:lstStyle/>
                    <a:p>
                      <a:pPr marL="6794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cngaudit.dll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Библиотека аудита </a:t>
                      </a:r>
                      <a:r>
                        <a:rPr lang="en-US" sz="1300">
                          <a:effectLst/>
                        </a:rPr>
                        <a:t>CNG Windows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3825930"/>
                  </a:ext>
                </a:extLst>
              </a:tr>
              <a:tr h="635953">
                <a:tc>
                  <a:txBody>
                    <a:bodyPr/>
                    <a:lstStyle/>
                    <a:p>
                      <a:pPr marL="6794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rsaenh.dll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Продвинутый криптографический провайдер </a:t>
                      </a:r>
                      <a:r>
                        <a:rPr lang="en-US" sz="1300">
                          <a:effectLst/>
                        </a:rPr>
                        <a:t>Microsoft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90838655"/>
                  </a:ext>
                </a:extLst>
              </a:tr>
              <a:tr h="635953">
                <a:tc>
                  <a:txBody>
                    <a:bodyPr/>
                    <a:lstStyle/>
                    <a:p>
                      <a:pPr marL="6794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cryptsp.dll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API провайдера криптографических сервисов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34561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00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8111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Разработанное нами дерево решений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05448" y="2392922"/>
            <a:ext cx="5169543" cy="3124201"/>
          </a:xfrm>
        </p:spPr>
        <p:txBody>
          <a:bodyPr>
            <a:noAutofit/>
          </a:bodyPr>
          <a:lstStyle/>
          <a:p>
            <a:r>
              <a:rPr lang="ru-RU" sz="2400" dirty="0"/>
              <a:t>Основываясь на экспериментальных данных – алгоритм – дерево решений</a:t>
            </a:r>
            <a:endParaRPr lang="en-US" sz="2400" dirty="0"/>
          </a:p>
          <a:p>
            <a:r>
              <a:rPr lang="en-US" sz="2400" dirty="0"/>
              <a:t>100% </a:t>
            </a:r>
            <a:r>
              <a:rPr lang="ru-RU" sz="2400" dirty="0"/>
              <a:t>обнаружение</a:t>
            </a:r>
            <a:r>
              <a:rPr lang="en-US" sz="2400" dirty="0"/>
              <a:t> </a:t>
            </a:r>
            <a:r>
              <a:rPr lang="ru-RU" sz="2400" dirty="0"/>
              <a:t>на 25 обучающих экземплярах</a:t>
            </a:r>
            <a:endParaRPr lang="en-US" sz="2400" dirty="0"/>
          </a:p>
          <a:p>
            <a:r>
              <a:rPr lang="en-US" sz="2400" dirty="0"/>
              <a:t>0 </a:t>
            </a:r>
            <a:r>
              <a:rPr lang="ru-RU" sz="2400" dirty="0"/>
              <a:t>ложных позитивных результатов</a:t>
            </a:r>
            <a:endParaRPr lang="en-US" sz="2400" dirty="0"/>
          </a:p>
          <a:p>
            <a:r>
              <a:rPr lang="ru-RU" sz="2400" dirty="0"/>
              <a:t>Эксперименты проводились на виртуальной машине</a:t>
            </a:r>
            <a:endParaRPr lang="en-US" sz="2400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48BD6C0-1424-4B7F-82B1-41785F45B5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35269" y="1172362"/>
            <a:ext cx="4005445" cy="556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8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Наша программа обнаружения </a:t>
            </a:r>
            <a:r>
              <a:rPr lang="ru-RU" sz="6000" dirty="0" err="1"/>
              <a:t>криптоджекеров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0965" y="2699083"/>
            <a:ext cx="4895055" cy="3124201"/>
          </a:xfrm>
        </p:spPr>
        <p:txBody>
          <a:bodyPr>
            <a:normAutofit fontScale="85000" lnSpcReduction="10000"/>
          </a:bodyPr>
          <a:lstStyle/>
          <a:p>
            <a:r>
              <a:rPr lang="ru-RU" sz="2800" dirty="0"/>
              <a:t>Предлагает пользователю возможные процессы-</a:t>
            </a:r>
            <a:r>
              <a:rPr lang="ru-RU" sz="2800" dirty="0" err="1"/>
              <a:t>криптоджекеры</a:t>
            </a:r>
            <a:endParaRPr lang="en-US" sz="2800" dirty="0"/>
          </a:p>
          <a:p>
            <a:r>
              <a:rPr lang="ru-RU" sz="2800" dirty="0"/>
              <a:t>Пользователь принимает решение о ликвидации процесса</a:t>
            </a:r>
            <a:endParaRPr lang="en-US" sz="2800" dirty="0"/>
          </a:p>
          <a:p>
            <a:r>
              <a:rPr lang="ru-RU" sz="2800" dirty="0"/>
              <a:t>Проверка ещё на 100 </a:t>
            </a:r>
            <a:r>
              <a:rPr lang="ru-RU" sz="2800" dirty="0" err="1"/>
              <a:t>криптоджекеров</a:t>
            </a:r>
            <a:r>
              <a:rPr lang="ru-RU" sz="2800" dirty="0"/>
              <a:t> и некоторых легитимных приложениях</a:t>
            </a:r>
            <a:endParaRPr lang="en-US" sz="28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EAF9E59-F19C-4C15-A5AB-8263FA5300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66020" y="2699083"/>
            <a:ext cx="5991857" cy="303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4219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413C6E-D363-475F-ACE2-9A3C17C77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Собранный нами набор </a:t>
            </a:r>
            <a:r>
              <a:rPr lang="ru-RU" dirty="0" err="1"/>
              <a:t>криптоджекеров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D1D92B9B-0267-4907-82AF-0557AE94E4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Браузерные – классификация по скрипту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72B63A8-75BE-4A1F-A09F-E75F9554217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484313" y="3335338"/>
          <a:ext cx="4894905" cy="15273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65712">
                  <a:extLst>
                    <a:ext uri="{9D8B030D-6E8A-4147-A177-3AD203B41FA5}">
                      <a16:colId xmlns:a16="http://schemas.microsoft.com/office/drawing/2014/main" val="404594428"/>
                    </a:ext>
                  </a:extLst>
                </a:gridCol>
                <a:gridCol w="2329193">
                  <a:extLst>
                    <a:ext uri="{9D8B030D-6E8A-4147-A177-3AD203B41FA5}">
                      <a16:colId xmlns:a16="http://schemas.microsoft.com/office/drawing/2014/main" val="646460427"/>
                    </a:ext>
                  </a:extLst>
                </a:gridCol>
              </a:tblGrid>
              <a:tr h="168910">
                <a:tc>
                  <a:txBody>
                    <a:bodyPr/>
                    <a:lstStyle/>
                    <a:p>
                      <a:pPr marL="38735" eaLnBrk="0" hangingPunct="0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Криптоджекер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3495" algn="r" eaLnBrk="0" hangingPunct="0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Число заражённых сайтов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61979579"/>
                  </a:ext>
                </a:extLst>
              </a:tr>
              <a:tr h="166370">
                <a:tc>
                  <a:txBody>
                    <a:bodyPr/>
                    <a:lstStyle/>
                    <a:p>
                      <a:pPr marL="38735" eaLnBrk="0" hangingPunct="0">
                        <a:lnSpc>
                          <a:spcPct val="107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minero.cc/lib/minero.min.js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 eaLnBrk="0" hangingPunct="0">
                        <a:lnSpc>
                          <a:spcPct val="107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55517081"/>
                  </a:ext>
                </a:extLst>
              </a:tr>
              <a:tr h="168275">
                <a:tc>
                  <a:txBody>
                    <a:bodyPr/>
                    <a:lstStyle/>
                    <a:p>
                      <a:pPr marL="38735" eaLnBrk="0" hangingPunct="0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webminepool.com/lib/base.js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 eaLnBrk="0" hangingPunct="0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50314203"/>
                  </a:ext>
                </a:extLst>
              </a:tr>
              <a:tr h="168910">
                <a:tc>
                  <a:txBody>
                    <a:bodyPr/>
                    <a:lstStyle/>
                    <a:p>
                      <a:pPr marL="38735" eaLnBrk="0" hangingPunct="0">
                        <a:lnSpc>
                          <a:spcPct val="107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hashing.win/46B8.js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 eaLnBrk="0" hangingPunct="0">
                        <a:lnSpc>
                          <a:spcPct val="107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8514610"/>
                  </a:ext>
                </a:extLst>
              </a:tr>
              <a:tr h="168275">
                <a:tc>
                  <a:txBody>
                    <a:bodyPr/>
                    <a:lstStyle/>
                    <a:p>
                      <a:pPr marL="38735" eaLnBrk="0" hangingPunct="0">
                        <a:lnSpc>
                          <a:spcPct val="107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*/perfekt/perfekt.js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 eaLnBrk="0" hangingPunct="0">
                        <a:lnSpc>
                          <a:spcPct val="107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70970935"/>
                  </a:ext>
                </a:extLst>
              </a:tr>
              <a:tr h="168275">
                <a:tc>
                  <a:txBody>
                    <a:bodyPr/>
                    <a:lstStyle/>
                    <a:p>
                      <a:pPr marL="38735" eaLnBrk="0" hangingPunct="0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*/tkefrep/tkefrep.js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 eaLnBrk="0" hangingPunct="0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49354721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marL="38735" eaLnBrk="0" hangingPunct="0">
                        <a:lnSpc>
                          <a:spcPct val="107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enaure.co/javas.js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 eaLnBrk="0" hangingPunct="0">
                        <a:lnSpc>
                          <a:spcPct val="107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35460544"/>
                  </a:ext>
                </a:extLst>
              </a:tr>
            </a:tbl>
          </a:graphicData>
        </a:graphic>
      </p:graphicFrame>
      <p:sp>
        <p:nvSpPr>
          <p:cNvPr id="8" name="Текст 7">
            <a:extLst>
              <a:ext uri="{FF2B5EF4-FFF2-40B4-BE49-F238E27FC236}">
                <a16:creationId xmlns:a16="http://schemas.microsoft.com/office/drawing/2014/main" id="{C2C6CB78-E5BE-4BCB-888C-0A514FC066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0486" y="2598737"/>
            <a:ext cx="4622537" cy="576262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Файловые – классификация по типу </a:t>
            </a:r>
            <a:r>
              <a:rPr lang="ru-RU" dirty="0" err="1">
                <a:solidFill>
                  <a:schemeClr val="tx1"/>
                </a:solidFill>
              </a:rPr>
              <a:t>майнера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06110676-A991-4F80-8EDD-25B0C01B7D69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6743830" y="3335338"/>
          <a:ext cx="4895850" cy="17738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7663">
                  <a:extLst>
                    <a:ext uri="{9D8B030D-6E8A-4147-A177-3AD203B41FA5}">
                      <a16:colId xmlns:a16="http://schemas.microsoft.com/office/drawing/2014/main" val="361956041"/>
                    </a:ext>
                  </a:extLst>
                </a:gridCol>
                <a:gridCol w="2448187">
                  <a:extLst>
                    <a:ext uri="{9D8B030D-6E8A-4147-A177-3AD203B41FA5}">
                      <a16:colId xmlns:a16="http://schemas.microsoft.com/office/drawing/2014/main" val="224124201"/>
                    </a:ext>
                  </a:extLst>
                </a:gridCol>
              </a:tblGrid>
              <a:tr h="232455">
                <a:tc>
                  <a:txBody>
                    <a:bodyPr/>
                    <a:lstStyle/>
                    <a:p>
                      <a:pPr marL="88265" eaLnBrk="0" hangingPunct="0">
                        <a:lnSpc>
                          <a:spcPct val="15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Тип майнера</a:t>
                      </a:r>
                      <a:endParaRPr lang="ru-RU" sz="10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6581" marR="5658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 eaLnBrk="0" hangingPunct="0">
                        <a:lnSpc>
                          <a:spcPct val="15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Количество экземпляров</a:t>
                      </a:r>
                      <a:endParaRPr lang="ru-RU" sz="10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6581" marR="5658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046045"/>
                  </a:ext>
                </a:extLst>
              </a:tr>
              <a:tr h="232455">
                <a:tc>
                  <a:txBody>
                    <a:bodyPr/>
                    <a:lstStyle/>
                    <a:p>
                      <a:pPr marL="88265" eaLnBrk="0" hangingPunct="0">
                        <a:lnSpc>
                          <a:spcPct val="15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XMRig Miner</a:t>
                      </a:r>
                      <a:endParaRPr lang="ru-RU" sz="10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6581" marR="5658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 eaLnBrk="0" hangingPunct="0">
                        <a:lnSpc>
                          <a:spcPct val="15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ru-RU" sz="10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6581" marR="5658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530673"/>
                  </a:ext>
                </a:extLst>
              </a:tr>
              <a:tr h="232455">
                <a:tc>
                  <a:txBody>
                    <a:bodyPr/>
                    <a:lstStyle/>
                    <a:p>
                      <a:pPr marL="88265" eaLnBrk="0" hangingPunct="0">
                        <a:lnSpc>
                          <a:spcPct val="15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ccminer</a:t>
                      </a:r>
                      <a:endParaRPr lang="ru-RU" sz="10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6581" marR="5658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 eaLnBrk="0" hangingPunct="0">
                        <a:lnSpc>
                          <a:spcPct val="15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6581" marR="5658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5438633"/>
                  </a:ext>
                </a:extLst>
              </a:tr>
              <a:tr h="760547">
                <a:tc>
                  <a:txBody>
                    <a:bodyPr/>
                    <a:lstStyle/>
                    <a:p>
                      <a:pPr marL="88265" eaLnBrk="0" hangingPunct="0">
                        <a:lnSpc>
                          <a:spcPct val="15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Возможна установка различных майнеров в зависимости от системы</a:t>
                      </a:r>
                      <a:endParaRPr lang="ru-RU" sz="10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6581" marR="5658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 eaLnBrk="0" hangingPunct="0">
                        <a:lnSpc>
                          <a:spcPct val="15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  <a:tabLst>
                          <a:tab pos="845820" algn="l"/>
                        </a:tabLs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0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6581" marR="5658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963670"/>
                  </a:ext>
                </a:extLst>
              </a:tr>
              <a:tr h="232455">
                <a:tc>
                  <a:txBody>
                    <a:bodyPr/>
                    <a:lstStyle/>
                    <a:p>
                      <a:pPr marL="88265" eaLnBrk="0" hangingPunct="0">
                        <a:lnSpc>
                          <a:spcPct val="15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Cpuminer-multi</a:t>
                      </a:r>
                      <a:endParaRPr lang="ru-RU" sz="1000" b="1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6581" marR="5658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 eaLnBrk="0" hangingPunct="0">
                        <a:lnSpc>
                          <a:spcPct val="15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6581" marR="56581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622404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F0B0D51C-9F81-4EFD-8BF9-59779A61A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4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ru-RU" altLang="ru-RU" sz="14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8961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Проверка нашей программы обнаружения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0965" y="2699083"/>
            <a:ext cx="4895055" cy="3124201"/>
          </a:xfrm>
        </p:spPr>
        <p:txBody>
          <a:bodyPr>
            <a:normAutofit fontScale="55000" lnSpcReduction="20000"/>
          </a:bodyPr>
          <a:lstStyle/>
          <a:p>
            <a:r>
              <a:rPr lang="ru-RU" sz="2800" dirty="0"/>
              <a:t>Ложные позитивные результаты только на легитимных </a:t>
            </a:r>
            <a:r>
              <a:rPr lang="ru-RU" sz="2800" dirty="0" err="1"/>
              <a:t>майнинговых</a:t>
            </a:r>
            <a:r>
              <a:rPr lang="ru-RU" sz="2800" dirty="0"/>
              <a:t> программах</a:t>
            </a:r>
            <a:endParaRPr lang="en-US" sz="2800" dirty="0"/>
          </a:p>
          <a:p>
            <a:r>
              <a:rPr lang="ru-RU" sz="2800" dirty="0"/>
              <a:t>Из </a:t>
            </a:r>
            <a:r>
              <a:rPr lang="en-US" sz="2800" dirty="0"/>
              <a:t>100 </a:t>
            </a:r>
            <a:r>
              <a:rPr lang="ru-RU" sz="2800" dirty="0"/>
              <a:t>образцов </a:t>
            </a:r>
            <a:r>
              <a:rPr lang="ru-RU" sz="2800" dirty="0" err="1"/>
              <a:t>криптоджекеров</a:t>
            </a:r>
            <a:r>
              <a:rPr lang="ru-RU" sz="2800" dirty="0"/>
              <a:t> мы успешно обнаружили 91</a:t>
            </a:r>
            <a:endParaRPr lang="en-US" sz="2800" dirty="0"/>
          </a:p>
          <a:p>
            <a:r>
              <a:rPr lang="ru-RU" sz="2800" dirty="0"/>
              <a:t>6</a:t>
            </a:r>
            <a:r>
              <a:rPr lang="en-US" sz="2800" dirty="0"/>
              <a:t> </a:t>
            </a:r>
            <a:r>
              <a:rPr lang="ru-RU" sz="2800" dirty="0"/>
              <a:t>браузерные </a:t>
            </a:r>
            <a:r>
              <a:rPr lang="ru-RU" sz="2800" dirty="0" err="1"/>
              <a:t>криптоджекеры</a:t>
            </a:r>
            <a:r>
              <a:rPr lang="ru-RU" sz="2800" dirty="0"/>
              <a:t> </a:t>
            </a:r>
            <a:r>
              <a:rPr lang="en-US" sz="2800" dirty="0" err="1"/>
              <a:t>perfekt</a:t>
            </a:r>
            <a:r>
              <a:rPr lang="en-US" sz="2800" dirty="0"/>
              <a:t>/</a:t>
            </a:r>
            <a:r>
              <a:rPr lang="en-US" sz="2800" dirty="0" err="1"/>
              <a:t>tkefrep</a:t>
            </a:r>
            <a:r>
              <a:rPr lang="en-US" sz="2800" dirty="0"/>
              <a:t>, </a:t>
            </a:r>
            <a:endParaRPr lang="ru-RU" sz="2800" dirty="0"/>
          </a:p>
          <a:p>
            <a:r>
              <a:rPr lang="en-US" sz="2800" dirty="0"/>
              <a:t>2 </a:t>
            </a:r>
            <a:r>
              <a:rPr lang="ru-RU" sz="2800" dirty="0"/>
              <a:t>файловых </a:t>
            </a:r>
            <a:r>
              <a:rPr lang="ru-RU" sz="2800" dirty="0" err="1"/>
              <a:t>криптоджекера</a:t>
            </a:r>
            <a:r>
              <a:rPr lang="ru-RU" sz="2800" dirty="0"/>
              <a:t> полностью прекращали свою работу во время действия нашей программы обнаружения</a:t>
            </a:r>
          </a:p>
          <a:p>
            <a:r>
              <a:rPr lang="ru-RU" sz="2800" dirty="0"/>
              <a:t>Один из экземпляров не запускался на виртуальной машине</a:t>
            </a:r>
            <a:endParaRPr lang="en-US" sz="2800" dirty="0"/>
          </a:p>
          <a:p>
            <a:r>
              <a:rPr lang="ru-RU" sz="2800" dirty="0"/>
              <a:t>Общая эффективность – 91%</a:t>
            </a:r>
            <a:endParaRPr lang="en-US" sz="2800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E76837CB-9461-4FD9-97D5-C16928FEF54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06588845"/>
              </p:ext>
            </p:extLst>
          </p:nvPr>
        </p:nvGraphicFramePr>
        <p:xfrm>
          <a:off x="6561870" y="2993336"/>
          <a:ext cx="5073404" cy="22366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2969">
                  <a:extLst>
                    <a:ext uri="{9D8B030D-6E8A-4147-A177-3AD203B41FA5}">
                      <a16:colId xmlns:a16="http://schemas.microsoft.com/office/drawing/2014/main" val="1473825988"/>
                    </a:ext>
                  </a:extLst>
                </a:gridCol>
                <a:gridCol w="1641479">
                  <a:extLst>
                    <a:ext uri="{9D8B030D-6E8A-4147-A177-3AD203B41FA5}">
                      <a16:colId xmlns:a16="http://schemas.microsoft.com/office/drawing/2014/main" val="1613808327"/>
                    </a:ext>
                  </a:extLst>
                </a:gridCol>
                <a:gridCol w="1818956">
                  <a:extLst>
                    <a:ext uri="{9D8B030D-6E8A-4147-A177-3AD203B41FA5}">
                      <a16:colId xmlns:a16="http://schemas.microsoft.com/office/drawing/2014/main" val="3156988643"/>
                    </a:ext>
                  </a:extLst>
                </a:gridCol>
              </a:tblGrid>
              <a:tr h="1149675">
                <a:tc>
                  <a:txBody>
                    <a:bodyPr/>
                    <a:lstStyle/>
                    <a:p>
                      <a:pPr marL="6794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Набор </a:t>
                      </a:r>
                      <a:r>
                        <a:rPr lang="ru-RU" sz="1600" dirty="0" err="1">
                          <a:effectLst/>
                        </a:rPr>
                        <a:t>криптоджекеров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Число экземпляров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indent="-63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Число обнаружений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7668091"/>
                  </a:ext>
                </a:extLst>
              </a:tr>
              <a:tr h="543507">
                <a:tc>
                  <a:txBody>
                    <a:bodyPr/>
                    <a:lstStyle/>
                    <a:p>
                      <a:pPr marL="25082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Браузерные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082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082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89486904"/>
                  </a:ext>
                </a:extLst>
              </a:tr>
              <a:tr h="543507">
                <a:tc>
                  <a:txBody>
                    <a:bodyPr/>
                    <a:lstStyle/>
                    <a:p>
                      <a:pPr marL="25082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Файловые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082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0825" eaLnBrk="0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34346110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5DA0B3AE-FD3B-44AB-B254-7B1B31D1F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3265" y="0"/>
            <a:ext cx="13684934" cy="86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Объект 3">
            <a:extLst>
              <a:ext uri="{FF2B5EF4-FFF2-40B4-BE49-F238E27FC236}">
                <a16:creationId xmlns:a16="http://schemas.microsoft.com/office/drawing/2014/main" id="{D574A37F-3E00-41C3-9650-EF1A1255F9BB}"/>
              </a:ext>
            </a:extLst>
          </p:cNvPr>
          <p:cNvSpPr txBox="1">
            <a:spLocks/>
          </p:cNvSpPr>
          <p:nvPr/>
        </p:nvSpPr>
        <p:spPr>
          <a:xfrm>
            <a:off x="2417999" y="6470762"/>
            <a:ext cx="6819307" cy="277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9843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Некоторые выводы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1741" y="2027998"/>
            <a:ext cx="4895055" cy="4070685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Созданная программа обнаружения показала достаточно высокую эффективность – 91%, но </a:t>
            </a:r>
            <a:r>
              <a:rPr lang="ru-RU" sz="2800" dirty="0" err="1"/>
              <a:t>криптоджекеры</a:t>
            </a:r>
            <a:r>
              <a:rPr lang="ru-RU" sz="2800" dirty="0"/>
              <a:t> зачастую не работают сами по себе</a:t>
            </a:r>
          </a:p>
          <a:p>
            <a:r>
              <a:rPr lang="ru-RU" sz="2800" dirty="0"/>
              <a:t>Капитализация криптовалют на историческом максимуме</a:t>
            </a:r>
            <a:endParaRPr lang="en-US" sz="2800" dirty="0"/>
          </a:p>
        </p:txBody>
      </p:sp>
      <p:pic>
        <p:nvPicPr>
          <p:cNvPr id="7170" name="Picture 2" descr="В чем разница между CPU и GPU?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523" y="2946401"/>
            <a:ext cx="6373035" cy="2233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9355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Другие методы защиты от браузерного </a:t>
            </a:r>
            <a:r>
              <a:rPr lang="ru-RU" sz="6000" dirty="0" err="1"/>
              <a:t>криптоджекинга</a:t>
            </a:r>
            <a:endParaRPr lang="ru-RU" sz="6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256589" y="2480735"/>
            <a:ext cx="5237078" cy="3505200"/>
          </a:xfrm>
        </p:spPr>
        <p:txBody>
          <a:bodyPr>
            <a:noAutofit/>
          </a:bodyPr>
          <a:lstStyle/>
          <a:p>
            <a:r>
              <a:rPr lang="ru-RU" sz="2000" dirty="0"/>
              <a:t>Антивирусы обладают низкой эффективностью, т.к. вредоносная программа не устанавливается на компьютер</a:t>
            </a:r>
            <a:endParaRPr lang="en-US" sz="2000" dirty="0"/>
          </a:p>
          <a:p>
            <a:r>
              <a:rPr lang="ru-RU" sz="2000" dirty="0"/>
              <a:t>Разработки ученых обладают теоретически высокой эффективностью, но сложны в использовании</a:t>
            </a:r>
            <a:endParaRPr lang="en-US" sz="2000" dirty="0"/>
          </a:p>
          <a:p>
            <a:r>
              <a:rPr lang="ru-RU" sz="2000" dirty="0"/>
              <a:t>Множество браузерных расширений, которые можно установить из магазинов приложений</a:t>
            </a:r>
            <a:endParaRPr lang="en-US" sz="2000" dirty="0"/>
          </a:p>
          <a:p>
            <a:endParaRPr lang="ru-RU" sz="28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810CC19-502E-492D-BCC6-BEB579DB18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bitcoin in shield cryptocurrency 24090021 PNG">
            <a:extLst>
              <a:ext uri="{FF2B5EF4-FFF2-40B4-BE49-F238E27FC236}">
                <a16:creationId xmlns:a16="http://schemas.microsoft.com/office/drawing/2014/main" id="{1F51F475-8379-4ED7-8080-797D5E8C0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667" y="2040467"/>
            <a:ext cx="4377265" cy="437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55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Методология выборки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798946" y="2667000"/>
            <a:ext cx="4957454" cy="3124200"/>
          </a:xfrm>
        </p:spPr>
        <p:txBody>
          <a:bodyPr>
            <a:noAutofit/>
          </a:bodyPr>
          <a:lstStyle/>
          <a:p>
            <a:r>
              <a:rPr lang="ru-RU" sz="2800" dirty="0"/>
              <a:t>Магазин </a:t>
            </a:r>
            <a:r>
              <a:rPr lang="en-US" sz="2800" dirty="0"/>
              <a:t>Chrome, </a:t>
            </a:r>
            <a:r>
              <a:rPr lang="ru-RU" sz="2800" dirty="0"/>
              <a:t>ищем </a:t>
            </a:r>
            <a:r>
              <a:rPr lang="en-US" sz="2800" dirty="0"/>
              <a:t>“</a:t>
            </a:r>
            <a:r>
              <a:rPr lang="en-US" sz="2800" dirty="0" err="1"/>
              <a:t>cryptojacking</a:t>
            </a:r>
            <a:r>
              <a:rPr lang="en-US" sz="2800" dirty="0"/>
              <a:t>”, </a:t>
            </a:r>
            <a:r>
              <a:rPr lang="ru-RU" sz="2800" dirty="0"/>
              <a:t>всего 10 результатов</a:t>
            </a:r>
            <a:endParaRPr lang="en-US" sz="2800" dirty="0"/>
          </a:p>
          <a:p>
            <a:r>
              <a:rPr lang="ru-RU" sz="2800" dirty="0"/>
              <a:t>Дальнейший отбор</a:t>
            </a:r>
            <a:r>
              <a:rPr lang="en-US" sz="2800" dirty="0"/>
              <a:t>: </a:t>
            </a:r>
            <a:r>
              <a:rPr lang="ru-RU" sz="2800" dirty="0"/>
              <a:t>если описание расширения прямо говорит об обнаружении или предотвращении </a:t>
            </a:r>
            <a:r>
              <a:rPr lang="ru-RU" sz="2800" dirty="0" err="1"/>
              <a:t>криптоджекинга</a:t>
            </a:r>
            <a:endParaRPr lang="ru-RU" sz="2800" dirty="0"/>
          </a:p>
          <a:p>
            <a:r>
              <a:rPr lang="ru-RU" sz="2800" dirty="0"/>
              <a:t>5 расширений в итоге</a:t>
            </a:r>
            <a:endParaRPr lang="en-US" sz="28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6576FB-E2A3-4376-9FA1-2AF1F678A8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hrome store Icon | Papirus Apps Iconpack | Papirus Dev Team">
            <a:extLst>
              <a:ext uri="{FF2B5EF4-FFF2-40B4-BE49-F238E27FC236}">
                <a16:creationId xmlns:a16="http://schemas.microsoft.com/office/drawing/2014/main" id="{3231FFC7-DE07-4A71-A149-5786CD064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149225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80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Список выбранных расширений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830563" y="2454348"/>
            <a:ext cx="4957454" cy="3124200"/>
          </a:xfrm>
        </p:spPr>
        <p:txBody>
          <a:bodyPr>
            <a:noAutofit/>
          </a:bodyPr>
          <a:lstStyle/>
          <a:p>
            <a:r>
              <a:rPr lang="en-US" sz="2400" dirty="0"/>
              <a:t>Easy Redirect &amp;&amp; Prevent </a:t>
            </a:r>
            <a:r>
              <a:rPr lang="en-US" sz="2400" dirty="0" err="1"/>
              <a:t>Cryptojacking</a:t>
            </a:r>
            <a:endParaRPr lang="en-US" sz="2400" dirty="0"/>
          </a:p>
          <a:p>
            <a:r>
              <a:rPr lang="en-US" sz="2400" dirty="0" err="1"/>
              <a:t>AdGuard</a:t>
            </a:r>
            <a:r>
              <a:rPr lang="en-US" sz="2400" dirty="0"/>
              <a:t> </a:t>
            </a:r>
            <a:r>
              <a:rPr lang="en-US" sz="2400" dirty="0" err="1"/>
              <a:t>AdBlocker</a:t>
            </a:r>
            <a:endParaRPr lang="en-US" sz="2400" dirty="0"/>
          </a:p>
          <a:p>
            <a:r>
              <a:rPr lang="en-US" sz="2400" dirty="0" err="1"/>
              <a:t>CoinEater</a:t>
            </a:r>
            <a:endParaRPr lang="en-US" sz="2400" dirty="0"/>
          </a:p>
          <a:p>
            <a:r>
              <a:rPr lang="en-US" sz="2400" dirty="0" err="1"/>
              <a:t>minerBlock</a:t>
            </a:r>
            <a:endParaRPr lang="en-US" sz="2400" dirty="0"/>
          </a:p>
          <a:p>
            <a:r>
              <a:rPr lang="en-US" sz="2400" dirty="0"/>
              <a:t>Miners Shield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ADCE0F58-28EE-4133-A9DE-1E47044E35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The Hidden Dangers of Web Browser Extensions: What You Need to Know">
            <a:extLst>
              <a:ext uri="{FF2B5EF4-FFF2-40B4-BE49-F238E27FC236}">
                <a16:creationId xmlns:a16="http://schemas.microsoft.com/office/drawing/2014/main" id="{1756EBA0-22FC-44D4-9C48-CAFF73FB4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88" y="2193756"/>
            <a:ext cx="3645383" cy="364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43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1978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Сбор образцов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79010" y="2964432"/>
            <a:ext cx="5253096" cy="3124201"/>
          </a:xfrm>
        </p:spPr>
        <p:txBody>
          <a:bodyPr>
            <a:noAutofit/>
          </a:bodyPr>
          <a:lstStyle/>
          <a:p>
            <a:r>
              <a:rPr lang="en-US" sz="2400" dirty="0"/>
              <a:t>2 </a:t>
            </a:r>
            <a:r>
              <a:rPr lang="ru-RU" sz="2400" dirty="0"/>
              <a:t>использовались две популярные базы данных с веб-сайтами с </a:t>
            </a:r>
            <a:r>
              <a:rPr lang="ru-RU" sz="2400" dirty="0" err="1"/>
              <a:t>криптоджекерами</a:t>
            </a:r>
            <a:endParaRPr lang="en-US" sz="2400" dirty="0"/>
          </a:p>
          <a:p>
            <a:r>
              <a:rPr lang="en-US" sz="2400" dirty="0"/>
              <a:t>3496 (</a:t>
            </a:r>
            <a:r>
              <a:rPr lang="en-US" sz="2400" dirty="0" err="1"/>
              <a:t>CoinBlockersList</a:t>
            </a:r>
            <a:r>
              <a:rPr lang="en-US" sz="2400" dirty="0"/>
              <a:t>) +490 (Nefarious Laboratories Blocklist) = 3986 URLs</a:t>
            </a:r>
          </a:p>
          <a:p>
            <a:r>
              <a:rPr lang="ru-RU" sz="2400" dirty="0"/>
              <a:t>После проверки оказалось, что</a:t>
            </a:r>
            <a:r>
              <a:rPr lang="en-US" sz="2400" dirty="0"/>
              <a:t> 553 </a:t>
            </a:r>
            <a:r>
              <a:rPr lang="ru-RU" sz="2400" dirty="0"/>
              <a:t>из них активны</a:t>
            </a:r>
            <a:endParaRPr lang="en-US" sz="2400" dirty="0"/>
          </a:p>
          <a:p>
            <a:r>
              <a:rPr lang="ru-RU" sz="2400" dirty="0"/>
              <a:t>И после дополнительной проверки на вредоносную активность </a:t>
            </a:r>
            <a:r>
              <a:rPr lang="en-US" sz="2400" dirty="0"/>
              <a:t>– 373 </a:t>
            </a:r>
            <a:r>
              <a:rPr lang="ru-RU" sz="2400" dirty="0"/>
              <a:t>сайта действительно запускали </a:t>
            </a:r>
            <a:r>
              <a:rPr lang="ru-RU" sz="2400" dirty="0" err="1"/>
              <a:t>криптоджекеры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B0CD02B2-8375-4C48-8BAF-0E44A80AE0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769138" y="1464872"/>
            <a:ext cx="3384416" cy="4783528"/>
          </a:xfrm>
        </p:spPr>
      </p:pic>
    </p:spTree>
    <p:extLst>
      <p:ext uri="{BB962C8B-B14F-4D97-AF65-F5344CB8AC3E}">
        <p14:creationId xmlns:p14="http://schemas.microsoft.com/office/powerpoint/2010/main" val="411250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Таблица результатов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51666" y="2601666"/>
            <a:ext cx="4895055" cy="3124201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 err="1"/>
              <a:t>Minerblock</a:t>
            </a:r>
            <a:r>
              <a:rPr lang="en-US" sz="2800" dirty="0"/>
              <a:t> – </a:t>
            </a:r>
            <a:r>
              <a:rPr lang="ru-RU" sz="2800" dirty="0"/>
              <a:t>лучший результат</a:t>
            </a:r>
            <a:r>
              <a:rPr lang="en-US" sz="2800" dirty="0"/>
              <a:t>, 27% </a:t>
            </a:r>
            <a:r>
              <a:rPr lang="ru-RU" sz="2800" dirty="0"/>
              <a:t>сайтов </a:t>
            </a:r>
            <a:endParaRPr lang="en-US" sz="2800" dirty="0"/>
          </a:p>
          <a:p>
            <a:r>
              <a:rPr lang="ru-RU" sz="2800" dirty="0"/>
              <a:t>Другие расширения – сильно хуже</a:t>
            </a:r>
            <a:endParaRPr lang="en-US" sz="2800" dirty="0"/>
          </a:p>
          <a:p>
            <a:r>
              <a:rPr lang="ru-RU" sz="2800" dirty="0"/>
              <a:t>Особенно тревожно </a:t>
            </a:r>
            <a:r>
              <a:rPr lang="en-US" sz="2800" dirty="0"/>
              <a:t>– </a:t>
            </a:r>
            <a:r>
              <a:rPr lang="en-US" sz="2800" dirty="0" err="1"/>
              <a:t>AdGuard</a:t>
            </a:r>
            <a:r>
              <a:rPr lang="en-US" sz="2800" dirty="0"/>
              <a:t> </a:t>
            </a:r>
            <a:r>
              <a:rPr lang="en-US" sz="2800" dirty="0" err="1"/>
              <a:t>AdBlocker</a:t>
            </a:r>
            <a:r>
              <a:rPr lang="ru-RU" sz="2800" dirty="0"/>
              <a:t>, самое популярное расширение не обнаружило ни одного вредоносного веб-сайта</a:t>
            </a:r>
            <a:endParaRPr lang="en-US" sz="2800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33BD2FD2-042D-414D-9E9A-9D5BC97C427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30442718"/>
              </p:ext>
            </p:extLst>
          </p:nvPr>
        </p:nvGraphicFramePr>
        <p:xfrm>
          <a:off x="6096000" y="2018824"/>
          <a:ext cx="5407025" cy="4154362"/>
        </p:xfrm>
        <a:graphic>
          <a:graphicData uri="http://schemas.openxmlformats.org/drawingml/2006/table">
            <a:tbl>
              <a:tblPr/>
              <a:tblGrid>
                <a:gridCol w="2253125">
                  <a:extLst>
                    <a:ext uri="{9D8B030D-6E8A-4147-A177-3AD203B41FA5}">
                      <a16:colId xmlns:a16="http://schemas.microsoft.com/office/drawing/2014/main" val="168656570"/>
                    </a:ext>
                  </a:extLst>
                </a:gridCol>
                <a:gridCol w="1687373">
                  <a:extLst>
                    <a:ext uri="{9D8B030D-6E8A-4147-A177-3AD203B41FA5}">
                      <a16:colId xmlns:a16="http://schemas.microsoft.com/office/drawing/2014/main" val="2382178282"/>
                    </a:ext>
                  </a:extLst>
                </a:gridCol>
                <a:gridCol w="1466527">
                  <a:extLst>
                    <a:ext uri="{9D8B030D-6E8A-4147-A177-3AD203B41FA5}">
                      <a16:colId xmlns:a16="http://schemas.microsoft.com/office/drawing/2014/main" val="3544759780"/>
                    </a:ext>
                  </a:extLst>
                </a:gridCol>
              </a:tblGrid>
              <a:tr h="93857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Расширение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Число пользователей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Сайтов обнаружено</a:t>
                      </a:r>
                      <a:br>
                        <a:rPr lang="en-US" sz="2000" b="1" dirty="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en-US" sz="2000" b="1" dirty="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ru-RU" sz="2000" b="1" dirty="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из </a:t>
                      </a:r>
                      <a:r>
                        <a:rPr lang="en-US" sz="2000" b="1" dirty="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373)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638514"/>
                  </a:ext>
                </a:extLst>
              </a:tr>
              <a:tr h="6030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Miner Block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200 000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101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780526"/>
                  </a:ext>
                </a:extLst>
              </a:tr>
              <a:tr h="583665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AdGuard AdBlocker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13 000 000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287932"/>
                  </a:ext>
                </a:extLst>
              </a:tr>
              <a:tr h="798553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Easy Redirect &amp;&amp; Prevent Cryptojacking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2000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39080"/>
                  </a:ext>
                </a:extLst>
              </a:tr>
              <a:tr h="517119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Coin Eater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893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324450"/>
                  </a:ext>
                </a:extLst>
              </a:tr>
              <a:tr h="597528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Miners Shield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104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231F20"/>
                          </a:solidFill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72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40449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Обсуждение результатов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39265" y="2221674"/>
            <a:ext cx="4895055" cy="3683334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/>
              <a:t>Широко доступные браузерные расширения плохо справляются с большей частью </a:t>
            </a:r>
            <a:r>
              <a:rPr lang="ru-RU" sz="2800" dirty="0" err="1"/>
              <a:t>криптоджекеров</a:t>
            </a:r>
            <a:endParaRPr lang="ru-RU" sz="2800" dirty="0"/>
          </a:p>
          <a:p>
            <a:r>
              <a:rPr lang="ru-RU" sz="2800" dirty="0"/>
              <a:t>Обычным пользователям требуются более мощные средства борьбы с </a:t>
            </a:r>
            <a:r>
              <a:rPr lang="ru-RU" sz="2800" dirty="0" err="1"/>
              <a:t>криптоджекерами</a:t>
            </a:r>
            <a:r>
              <a:rPr lang="ru-RU" sz="2800" dirty="0"/>
              <a:t>, основывающиеся на машинном обучении или динамическом анализе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AF856B0-95D0-4CC3-93AE-5E947DAA9C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501" y="1924049"/>
            <a:ext cx="4266661" cy="4038601"/>
          </a:xfrm>
        </p:spPr>
      </p:pic>
    </p:spTree>
    <p:extLst>
      <p:ext uri="{BB962C8B-B14F-4D97-AF65-F5344CB8AC3E}">
        <p14:creationId xmlns:p14="http://schemas.microsoft.com/office/powerpoint/2010/main" val="5514174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4A5525-E437-40F9-B06D-D3928EBEC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90500"/>
            <a:ext cx="10018713" cy="1752599"/>
          </a:xfrm>
        </p:spPr>
        <p:txBody>
          <a:bodyPr/>
          <a:lstStyle/>
          <a:p>
            <a:r>
              <a:rPr lang="ru-RU" dirty="0"/>
              <a:t>Часть </a:t>
            </a:r>
            <a:r>
              <a:rPr lang="en-US" dirty="0"/>
              <a:t>IV. </a:t>
            </a:r>
            <a:r>
              <a:rPr lang="ru-RU" dirty="0"/>
              <a:t>Будущие направления исследований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3FC1C7-9171-48DA-9029-AE2C6B8D86B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101308-F0A4-4840-AD31-D791641216B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AD477C-EC80-409C-8516-A10A1E156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017" y="2312182"/>
            <a:ext cx="6212700" cy="376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64158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Создание своего браузерного расширения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39265" y="2221674"/>
            <a:ext cx="4895055" cy="3683334"/>
          </a:xfrm>
        </p:spPr>
        <p:txBody>
          <a:bodyPr>
            <a:normAutofit fontScale="92500"/>
          </a:bodyPr>
          <a:lstStyle/>
          <a:p>
            <a:r>
              <a:rPr lang="ru-RU" sz="2800" dirty="0"/>
              <a:t>Основанное на вышеописанном алгоритме, но адаптированное к браузерным </a:t>
            </a:r>
            <a:r>
              <a:rPr lang="ru-RU" sz="2800" dirty="0" err="1"/>
              <a:t>криптоджекерам</a:t>
            </a:r>
            <a:endParaRPr lang="ru-RU" sz="2800" dirty="0"/>
          </a:p>
          <a:p>
            <a:r>
              <a:rPr lang="ru-RU" sz="2800" dirty="0"/>
              <a:t>Более масштабное его сравнение с альтернативными расширениями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AF856B0-95D0-4CC3-93AE-5E947DAA9C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501" y="1924049"/>
            <a:ext cx="4266661" cy="4038601"/>
          </a:xfrm>
        </p:spPr>
      </p:pic>
    </p:spTree>
    <p:extLst>
      <p:ext uri="{BB962C8B-B14F-4D97-AF65-F5344CB8AC3E}">
        <p14:creationId xmlns:p14="http://schemas.microsoft.com/office/powerpoint/2010/main" val="29991019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Безопасность ИИ-браузеров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598E3A07-7DF4-4199-A8DA-E508B4311F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4312" y="2075652"/>
            <a:ext cx="4895055" cy="3124200"/>
          </a:xfrm>
        </p:spPr>
        <p:txBody>
          <a:bodyPr/>
          <a:lstStyle/>
          <a:p>
            <a:r>
              <a:rPr lang="ru-RU" dirty="0"/>
              <a:t>Режим ИИ-поиска был внедрен в рекордные сроки</a:t>
            </a:r>
          </a:p>
          <a:p>
            <a:r>
              <a:rPr lang="ru-RU" dirty="0"/>
              <a:t>Отключить можно, но проблематично</a:t>
            </a:r>
          </a:p>
          <a:p>
            <a:r>
              <a:rPr lang="ru-RU" dirty="0"/>
              <a:t>Есть ощущение, что через несколько лет все основные браузеры тоже будут </a:t>
            </a:r>
            <a:r>
              <a:rPr lang="ru-RU" dirty="0" err="1"/>
              <a:t>агентные</a:t>
            </a:r>
            <a:r>
              <a:rPr lang="ru-RU" dirty="0"/>
              <a:t> ИИ-браузеры</a:t>
            </a:r>
          </a:p>
          <a:p>
            <a:endParaRPr lang="ru-RU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D1CCE895-03A3-490A-8786-ECBD26CD45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F85560-DF8B-4325-BA83-F03E0610E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718" y="1752599"/>
            <a:ext cx="4292908" cy="258048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73A2134-2306-4BC5-8D35-0AD50CA5A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474" y="4395592"/>
            <a:ext cx="4101888" cy="239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4089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752599"/>
          </a:xfrm>
        </p:spPr>
        <p:txBody>
          <a:bodyPr>
            <a:normAutofit/>
          </a:bodyPr>
          <a:lstStyle/>
          <a:p>
            <a:r>
              <a:rPr lang="ru-RU" sz="6000" dirty="0"/>
              <a:t>Безопасность ИИ-браузеров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598E3A07-7DF4-4199-A8DA-E508B4311F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4312" y="2075652"/>
            <a:ext cx="4895055" cy="3124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D1CCE895-03A3-490A-8786-ECBD26CD45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7EFC47-9C2F-4AF9-B9C6-A2865E06B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394" y="1752599"/>
            <a:ext cx="8928632" cy="18978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057E38-07B8-4048-87F9-5B86E51DF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668" y="3920479"/>
            <a:ext cx="5584033" cy="2558745"/>
          </a:xfrm>
          <a:prstGeom prst="rect">
            <a:avLst/>
          </a:prstGeom>
        </p:spPr>
      </p:pic>
      <p:pic>
        <p:nvPicPr>
          <p:cNvPr id="4098" name="Picture 2" descr="AI Browsers: A Security Nightmare | Flipping the Board on Decades of  Security Progress | CultureAI">
            <a:extLst>
              <a:ext uri="{FF2B5EF4-FFF2-40B4-BE49-F238E27FC236}">
                <a16:creationId xmlns:a16="http://schemas.microsoft.com/office/drawing/2014/main" id="{1546B7F3-6F4D-4055-82D6-B45842600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703" y="3973547"/>
            <a:ext cx="6492987" cy="2426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3182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2106" y="242597"/>
            <a:ext cx="9758199" cy="3272641"/>
          </a:xfrm>
        </p:spPr>
        <p:txBody>
          <a:bodyPr>
            <a:noAutofit/>
          </a:bodyPr>
          <a:lstStyle/>
          <a:p>
            <a:br>
              <a:rPr lang="ru-RU" sz="4800" dirty="0"/>
            </a:br>
            <a:br>
              <a:rPr lang="ru-RU" sz="3200" dirty="0"/>
            </a:br>
            <a:br>
              <a:rPr lang="ru-RU" sz="4800" dirty="0"/>
            </a:br>
            <a:r>
              <a:rPr lang="ru-RU" sz="4800" dirty="0"/>
              <a:t>Некоторые методы противодействия вредоносным программам, использующим экосистему </a:t>
            </a:r>
            <a:r>
              <a:rPr lang="ru-RU" sz="4800" dirty="0" err="1"/>
              <a:t>блокчейн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15378" y="4668071"/>
            <a:ext cx="6987645" cy="2091266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endParaRPr lang="ru-RU" dirty="0"/>
          </a:p>
          <a:p>
            <a:r>
              <a:rPr lang="ru-RU" dirty="0"/>
              <a:t>Дмитрий Дмитриевич Танана</a:t>
            </a:r>
            <a:endParaRPr lang="en-US" dirty="0"/>
          </a:p>
          <a:p>
            <a:r>
              <a:rPr lang="en-US" dirty="0"/>
              <a:t>   </a:t>
            </a:r>
            <a:r>
              <a:rPr lang="ru-RU" dirty="0"/>
              <a:t>М.Н.С. ЛАСС ИММ</a:t>
            </a:r>
          </a:p>
          <a:p>
            <a:r>
              <a:rPr lang="en-US" dirty="0"/>
              <a:t>dtanana94@gmail.com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2187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</TotalTime>
  <Words>2301</Words>
  <Application>Microsoft Office PowerPoint</Application>
  <PresentationFormat>Широкоэкранный</PresentationFormat>
  <Paragraphs>521</Paragraphs>
  <Slides>71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7" baseType="lpstr">
      <vt:lpstr>Arial</vt:lpstr>
      <vt:lpstr>Calibri</vt:lpstr>
      <vt:lpstr>Corbel</vt:lpstr>
      <vt:lpstr>Times</vt:lpstr>
      <vt:lpstr>Times New Roman</vt:lpstr>
      <vt:lpstr>Параллакс</vt:lpstr>
      <vt:lpstr>   Некоторые методы противодействия вредоносным программам, использующим экосистему блокчейн</vt:lpstr>
      <vt:lpstr>Часть I. Блокчейн и его приложения.</vt:lpstr>
      <vt:lpstr>Что такое блокчейн?</vt:lpstr>
      <vt:lpstr>Какие преимущества предоставляет блокчейн?</vt:lpstr>
      <vt:lpstr>Умные контракты</vt:lpstr>
      <vt:lpstr>Поколения блокчейн</vt:lpstr>
      <vt:lpstr>Как работает блокчейн?</vt:lpstr>
      <vt:lpstr>Транзакции</vt:lpstr>
      <vt:lpstr>Блоки</vt:lpstr>
      <vt:lpstr>Консенсус-алгоритм</vt:lpstr>
      <vt:lpstr>Вычислительный интерфейс</vt:lpstr>
      <vt:lpstr>Управление</vt:lpstr>
      <vt:lpstr>“Крипта” в глазах общественности</vt:lpstr>
      <vt:lpstr>Блокчейн в российской экономике</vt:lpstr>
      <vt:lpstr>Distributed treasury and cash management</vt:lpstr>
      <vt:lpstr>Лаборатория блокчейн Сбербанка</vt:lpstr>
      <vt:lpstr>Новгородская ОКБ</vt:lpstr>
      <vt:lpstr>Пензенский государственный университет</vt:lpstr>
      <vt:lpstr>Выборы депутатов в МосГорДуму</vt:lpstr>
      <vt:lpstr>Выводы по главе</vt:lpstr>
      <vt:lpstr>Часть II. Программы-вымогатели</vt:lpstr>
      <vt:lpstr>Что такое программы-вымогатели?</vt:lpstr>
      <vt:lpstr>Влияние программ-вымогателей</vt:lpstr>
      <vt:lpstr>Предыдущие работы</vt:lpstr>
      <vt:lpstr>Программы-вымогатели, исследованные нами</vt:lpstr>
      <vt:lpstr>Презентация PowerPoint</vt:lpstr>
      <vt:lpstr>Атака на криптопротокол программы-вымогателя</vt:lpstr>
      <vt:lpstr>Режим ECB</vt:lpstr>
      <vt:lpstr>Проведенная нами атака повторного воспроизведения</vt:lpstr>
      <vt:lpstr>Проведенная нами атака повторного воспроизведения: случай I</vt:lpstr>
      <vt:lpstr>Проведенная нами атака повторного воспроизведения: случай II</vt:lpstr>
      <vt:lpstr>Ограничения предлагаемого нами метода противодействия</vt:lpstr>
      <vt:lpstr>Результаты работы нашей программы специального кодирования</vt:lpstr>
      <vt:lpstr>Шифрование файлов программой-вымогателем</vt:lpstr>
      <vt:lpstr>Перехват ключа шифрования программы-вымогателя</vt:lpstr>
      <vt:lpstr>Функции библиотеки CNG</vt:lpstr>
      <vt:lpstr>Схема работы программы-вымогателя без вмешательства</vt:lpstr>
      <vt:lpstr>Схема работы программы-вымогателя с перехватом ключа шифрования нашей программой</vt:lpstr>
      <vt:lpstr>Схема работы программы-вымогателя с перехватом ключа шифрования нашей программой</vt:lpstr>
      <vt:lpstr>Результаты работы нашей программы перехвата </vt:lpstr>
      <vt:lpstr>Выводы по разделу</vt:lpstr>
      <vt:lpstr>Будущее программ-вымогателей</vt:lpstr>
      <vt:lpstr>Часть III. Криптоджекеры</vt:lpstr>
      <vt:lpstr>Что такое криптоджекеры?</vt:lpstr>
      <vt:lpstr>История криптоджекинга</vt:lpstr>
      <vt:lpstr>Классификация криптоджекеров</vt:lpstr>
      <vt:lpstr>Классификация криптоджекеров</vt:lpstr>
      <vt:lpstr>Классификация криптоджекеров</vt:lpstr>
      <vt:lpstr>Предыдущие работы</vt:lpstr>
      <vt:lpstr>Наш алгоритм обнаружения криптоджекеров</vt:lpstr>
      <vt:lpstr>Загрузка ЦПУ</vt:lpstr>
      <vt:lpstr>Среднеквадратичное отклонение ЦПУ</vt:lpstr>
      <vt:lpstr>Использование RAM</vt:lpstr>
      <vt:lpstr>Доступ к сети</vt:lpstr>
      <vt:lpstr>Криптографические библиотеки</vt:lpstr>
      <vt:lpstr>Разработанное нами дерево решений</vt:lpstr>
      <vt:lpstr>Наша программа обнаружения криптоджекеров</vt:lpstr>
      <vt:lpstr>Собранный нами набор криптоджекеров</vt:lpstr>
      <vt:lpstr>Проверка нашей программы обнаружения</vt:lpstr>
      <vt:lpstr>Некоторые выводы</vt:lpstr>
      <vt:lpstr>Другие методы защиты от браузерного криптоджекинга</vt:lpstr>
      <vt:lpstr>Методология выборки</vt:lpstr>
      <vt:lpstr>Список выбранных расширений</vt:lpstr>
      <vt:lpstr>Сбор образцов</vt:lpstr>
      <vt:lpstr>Таблица результатов</vt:lpstr>
      <vt:lpstr>Обсуждение результатов</vt:lpstr>
      <vt:lpstr>Часть IV. Будущие направления исследований</vt:lpstr>
      <vt:lpstr>Создание своего браузерного расширения</vt:lpstr>
      <vt:lpstr>Безопасность ИИ-браузеров</vt:lpstr>
      <vt:lpstr>Безопасность ИИ-браузеров</vt:lpstr>
      <vt:lpstr>   Некоторые методы противодействия вредоносным программам, использующим экосистему блокчейн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Некоторые методы противодействия вредоносным программам, использующим экосистему блокчейн</dc:title>
  <dc:creator>Танана Дмитрий Дмитриевич</dc:creator>
  <cp:lastModifiedBy>Zayne</cp:lastModifiedBy>
  <cp:revision>121</cp:revision>
  <dcterms:created xsi:type="dcterms:W3CDTF">2021-04-10T08:55:30Z</dcterms:created>
  <dcterms:modified xsi:type="dcterms:W3CDTF">2026-03-01T13:04:05Z</dcterms:modified>
</cp:coreProperties>
</file>